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8" r:id="rId2"/>
    <p:sldId id="256" r:id="rId3"/>
    <p:sldId id="257" r:id="rId4"/>
    <p:sldId id="258" r:id="rId5"/>
    <p:sldId id="269" r:id="rId6"/>
    <p:sldId id="268" r:id="rId7"/>
    <p:sldId id="277" r:id="rId8"/>
    <p:sldId id="259" r:id="rId9"/>
    <p:sldId id="271" r:id="rId10"/>
    <p:sldId id="275" r:id="rId11"/>
    <p:sldId id="270" r:id="rId12"/>
    <p:sldId id="260" r:id="rId13"/>
    <p:sldId id="261" r:id="rId14"/>
    <p:sldId id="262" r:id="rId15"/>
    <p:sldId id="273" r:id="rId16"/>
    <p:sldId id="272" r:id="rId17"/>
    <p:sldId id="274" r:id="rId18"/>
    <p:sldId id="27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CCFFFF"/>
    <a:srgbClr val="66FFCC"/>
    <a:srgbClr val="99FFCC"/>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0" d="100"/>
          <a:sy n="90" d="100"/>
        </p:scale>
        <p:origin x="662"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pPr/>
              <a:t>4/17/2020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pPr/>
              <a:t>4/17/2020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pPr/>
              <a:t>4/17/2020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pPr/>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pPr/>
              <a:t>4/17/2020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pPr/>
              <a:t>4/17/2020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pPr/>
              <a:t>4/17/2020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pPr/>
              <a:t>4/17/2020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pPr/>
              <a:t>4/17/2020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pPr/>
              <a:t>4/17/2020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pPr/>
              <a:t>4/17/2020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8.png"/><Relationship Id="rId5" Type="http://schemas.openxmlformats.org/officeDocument/2006/relationships/image" Target="../media/image26.emf"/><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9.png"/><Relationship Id="rId11" Type="http://schemas.openxmlformats.org/officeDocument/2006/relationships/image" Target="../media/image8.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20.emf"/><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24.emf"/><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200410-WA00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8133" y="475975"/>
            <a:ext cx="10710334" cy="58920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13000"/>
    </mc:Choice>
    <mc:Fallback>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370217" y="1763486"/>
            <a:ext cx="7942216" cy="4484914"/>
          </a:xfrm>
        </p:spPr>
        <p:txBody>
          <a:bodyPr>
            <a:normAutofit/>
          </a:bodyPr>
          <a:lstStyle/>
          <a:p>
            <a:pPr algn="r">
              <a:buNone/>
            </a:pPr>
            <a:r>
              <a:rPr lang="fa-IR" sz="2400" dirty="0">
                <a:solidFill>
                  <a:srgbClr val="66FFCC"/>
                </a:solidFill>
                <a:cs typeface="B Titr" panose="00000700000000000000" pitchFamily="2" charset="-78"/>
              </a:rPr>
              <a:t>ریتم در هنرهای تجسمی عبارت است از تکرار، تغییر و حرکت عناصر بصری در فضای تجسمی یا </a:t>
            </a:r>
            <a:r>
              <a:rPr lang="fa-IR" sz="2400" dirty="0" smtClean="0">
                <a:solidFill>
                  <a:srgbClr val="66FFCC"/>
                </a:solidFill>
                <a:cs typeface="B Titr" panose="00000700000000000000" pitchFamily="2" charset="-78"/>
              </a:rPr>
              <a:t>تکرار هرگونه </a:t>
            </a:r>
            <a:r>
              <a:rPr lang="fa-IR" sz="2400" dirty="0">
                <a:solidFill>
                  <a:srgbClr val="66FFCC"/>
                </a:solidFill>
                <a:cs typeface="B Titr" panose="00000700000000000000" pitchFamily="2" charset="-78"/>
              </a:rPr>
              <a:t>شکل، رنگ و موقعیت و حرکت شبیه به هم طبق نظمی معین به طوری که هماهنگی و وحدت </a:t>
            </a:r>
            <a:r>
              <a:rPr lang="fa-IR" sz="2400" dirty="0" smtClean="0">
                <a:solidFill>
                  <a:srgbClr val="66FFCC"/>
                </a:solidFill>
                <a:cs typeface="B Titr" panose="00000700000000000000" pitchFamily="2" charset="-78"/>
              </a:rPr>
              <a:t>بین اجزای </a:t>
            </a:r>
            <a:r>
              <a:rPr lang="fa-IR" sz="2400" dirty="0">
                <a:solidFill>
                  <a:srgbClr val="66FFCC"/>
                </a:solidFill>
                <a:cs typeface="B Titr" panose="00000700000000000000" pitchFamily="2" charset="-78"/>
              </a:rPr>
              <a:t>تصویر وجود داشته باشد. به عنوان مثال اگر همه ی فرم های موجود در یک کادر با شکل و اندازه </a:t>
            </a:r>
            <a:r>
              <a:rPr lang="fa-IR" sz="2400" dirty="0" smtClean="0">
                <a:solidFill>
                  <a:srgbClr val="66FFCC"/>
                </a:solidFill>
                <a:cs typeface="B Titr" panose="00000700000000000000" pitchFamily="2" charset="-78"/>
              </a:rPr>
              <a:t>های متفاوت </a:t>
            </a:r>
            <a:r>
              <a:rPr lang="fa-IR" sz="2400" dirty="0">
                <a:solidFill>
                  <a:srgbClr val="66FFCC"/>
                </a:solidFill>
                <a:cs typeface="B Titr" panose="00000700000000000000" pitchFamily="2" charset="-78"/>
              </a:rPr>
              <a:t>هم رنگ باشند در آن ریتم در رنگ وجود دارد</a:t>
            </a:r>
            <a:r>
              <a:rPr lang="fa-IR" sz="2400" dirty="0" smtClean="0">
                <a:solidFill>
                  <a:srgbClr val="66FFCC"/>
                </a:solidFill>
                <a:cs typeface="B Titr" panose="00000700000000000000" pitchFamily="2" charset="-78"/>
              </a:rPr>
              <a:t>.</a:t>
            </a:r>
          </a:p>
          <a:p>
            <a:pPr algn="r"/>
            <a:endParaRPr lang="fa-IR" sz="2400" dirty="0">
              <a:solidFill>
                <a:srgbClr val="66FFCC"/>
              </a:solidFill>
              <a:cs typeface="B Titr" panose="00000700000000000000" pitchFamily="2" charset="-78"/>
            </a:endParaRPr>
          </a:p>
          <a:p>
            <a:pPr algn="r">
              <a:buNone/>
            </a:pPr>
            <a:r>
              <a:rPr lang="fa-IR" sz="2400" dirty="0">
                <a:solidFill>
                  <a:srgbClr val="66FFCC"/>
                </a:solidFill>
                <a:cs typeface="B Titr" panose="00000700000000000000" pitchFamily="2" charset="-78"/>
              </a:rPr>
              <a:t>شکل های هم اندازه، تکراری یا خیلی شبیه به هم ریتم در اندازه را به وجود می آورند.</a:t>
            </a:r>
            <a:endParaRPr lang="fa-IR" sz="2400" dirty="0" smtClean="0">
              <a:solidFill>
                <a:srgbClr val="66FFCC"/>
              </a:solidFill>
              <a:cs typeface="B Titr" panose="00000700000000000000" pitchFamily="2" charset="-78"/>
            </a:endParaRPr>
          </a:p>
          <a:p>
            <a:pPr algn="r"/>
            <a:endParaRPr lang="en-US" sz="2400" dirty="0">
              <a:solidFill>
                <a:srgbClr val="66FFCC"/>
              </a:solidFill>
              <a:cs typeface="2  Koodak" pitchFamily="2" charset="-78"/>
            </a:endParaRPr>
          </a:p>
        </p:txBody>
      </p:sp>
      <p:pic>
        <p:nvPicPr>
          <p:cNvPr id="4" name="Picture 3"/>
          <p:cNvPicPr>
            <a:picLocks noChangeAspect="1"/>
          </p:cNvPicPr>
          <p:nvPr/>
        </p:nvPicPr>
        <p:blipFill>
          <a:blip r:embed="rId4"/>
          <a:stretch>
            <a:fillRect/>
          </a:stretch>
        </p:blipFill>
        <p:spPr>
          <a:xfrm>
            <a:off x="817595" y="1235436"/>
            <a:ext cx="2239114" cy="2200567"/>
          </a:xfrm>
          <a:prstGeom prst="rect">
            <a:avLst/>
          </a:prstGeom>
        </p:spPr>
      </p:pic>
      <p:pic>
        <p:nvPicPr>
          <p:cNvPr id="5" name="Picture 4"/>
          <p:cNvPicPr>
            <a:picLocks noChangeAspect="1"/>
          </p:cNvPicPr>
          <p:nvPr/>
        </p:nvPicPr>
        <p:blipFill>
          <a:blip r:embed="rId5"/>
          <a:stretch>
            <a:fillRect/>
          </a:stretch>
        </p:blipFill>
        <p:spPr>
          <a:xfrm>
            <a:off x="606377" y="3835165"/>
            <a:ext cx="2787150" cy="2769659"/>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6937" y="6058988"/>
            <a:ext cx="304800" cy="304800"/>
          </a:xfrm>
          <a:prstGeom prst="rect">
            <a:avLst/>
          </a:prstGeom>
        </p:spPr>
      </p:pic>
    </p:spTree>
    <p:extLst>
      <p:ext uri="{BB962C8B-B14F-4D97-AF65-F5344CB8AC3E}">
        <p14:creationId xmlns:p14="http://schemas.microsoft.com/office/powerpoint/2010/main" val="138222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25002" y="1532586"/>
            <a:ext cx="11024315" cy="4715814"/>
          </a:xfrm>
        </p:spPr>
        <p:txBody>
          <a:bodyPr>
            <a:normAutofit/>
          </a:bodyPr>
          <a:lstStyle/>
          <a:p>
            <a:pPr marL="0" indent="0" algn="r">
              <a:lnSpc>
                <a:spcPct val="150000"/>
              </a:lnSpc>
              <a:buNone/>
            </a:pPr>
            <a:r>
              <a:rPr lang="fa-IR" dirty="0">
                <a:solidFill>
                  <a:schemeClr val="accent4">
                    <a:lumMod val="20000"/>
                    <a:lumOff val="80000"/>
                  </a:schemeClr>
                </a:solidFill>
                <a:cs typeface="B Titr" panose="00000700000000000000" pitchFamily="2" charset="-78"/>
              </a:rPr>
              <a:t>جوهر و مفهوم اصلی ریتم در هنرهای مختلف  تفاوتی ندارد. ریتم در موسیقی، سینما، شعر و ادبیات، هنرهای تجسمی و گرافیک پدیده ای همسان است. انسان از همان ابتدای زندگی جنینی به ضربان قلب و صدای تنفس مادر خو می گیرد و پس از تولد، ریتم تنفس و صدای قلب خود را همواره به همراه دارد و بعد به تبعیت از آن، به صداهای ریتمیک انس می گیرد و نام آن را موسیقی می </a:t>
            </a:r>
            <a:r>
              <a:rPr lang="fa-IR" dirty="0" smtClean="0">
                <a:solidFill>
                  <a:schemeClr val="accent4">
                    <a:lumMod val="20000"/>
                    <a:lumOff val="80000"/>
                  </a:schemeClr>
                </a:solidFill>
                <a:cs typeface="B Titr" panose="00000700000000000000" pitchFamily="2" charset="-78"/>
              </a:rPr>
              <a:t>گذارد.</a:t>
            </a:r>
            <a:endParaRPr lang="fa-IR" dirty="0">
              <a:solidFill>
                <a:schemeClr val="accent4">
                  <a:lumMod val="20000"/>
                  <a:lumOff val="80000"/>
                </a:schemeClr>
              </a:solidFill>
              <a:cs typeface="B Titr" panose="00000700000000000000" pitchFamily="2" charset="-78"/>
            </a:endParaRPr>
          </a:p>
          <a:p>
            <a:pPr marL="0" indent="0" algn="r">
              <a:lnSpc>
                <a:spcPct val="150000"/>
              </a:lnSpc>
              <a:buNone/>
            </a:pPr>
            <a:r>
              <a:rPr lang="fa-IR" dirty="0">
                <a:solidFill>
                  <a:schemeClr val="accent4">
                    <a:lumMod val="60000"/>
                    <a:lumOff val="40000"/>
                  </a:schemeClr>
                </a:solidFill>
                <a:cs typeface="B Titr" panose="00000700000000000000" pitchFamily="2" charset="-78"/>
              </a:rPr>
              <a:t>وجود ریتم در موسیقی و هر هنر دیگری برای انسان خوشایند و مطلوب است که به او لذت می بخشد و حس زیبایی شناسی او را تحریک می کند. ریتم های بسیار ساده، مثلا تکرار یک نت در موسیقی با فاصله زمانی ثابت عامل لذتی عمیق نیست. </a:t>
            </a:r>
            <a:endParaRPr lang="fa-IR" dirty="0" smtClean="0">
              <a:solidFill>
                <a:schemeClr val="accent4">
                  <a:lumMod val="60000"/>
                  <a:lumOff val="40000"/>
                </a:schemeClr>
              </a:solidFill>
              <a:cs typeface="B Titr" panose="00000700000000000000" pitchFamily="2" charset="-78"/>
            </a:endParaRPr>
          </a:p>
          <a:p>
            <a:pPr marL="0" indent="0" algn="r">
              <a:lnSpc>
                <a:spcPct val="150000"/>
              </a:lnSpc>
              <a:buNone/>
            </a:pPr>
            <a:r>
              <a:rPr lang="fa-IR" dirty="0" smtClean="0">
                <a:solidFill>
                  <a:schemeClr val="accent4"/>
                </a:solidFill>
                <a:cs typeface="B Titr" panose="00000700000000000000" pitchFamily="2" charset="-78"/>
              </a:rPr>
              <a:t>ریتم </a:t>
            </a:r>
            <a:r>
              <a:rPr lang="fa-IR" dirty="0">
                <a:solidFill>
                  <a:schemeClr val="accent4"/>
                </a:solidFill>
                <a:cs typeface="B Titr" panose="00000700000000000000" pitchFamily="2" charset="-78"/>
              </a:rPr>
              <a:t>یکنواخت و منظم خیلی زود خسته کننده می شود. اما وقتی </a:t>
            </a:r>
            <a:r>
              <a:rPr lang="fa-IR" dirty="0" smtClean="0">
                <a:solidFill>
                  <a:schemeClr val="accent4"/>
                </a:solidFill>
                <a:cs typeface="B Titr" panose="00000700000000000000" pitchFamily="2" charset="-78"/>
              </a:rPr>
              <a:t>موسیقیدانی </a:t>
            </a:r>
            <a:r>
              <a:rPr lang="fa-IR" dirty="0">
                <a:solidFill>
                  <a:schemeClr val="accent4"/>
                </a:solidFill>
                <a:cs typeface="B Titr" panose="00000700000000000000" pitchFamily="2" charset="-78"/>
              </a:rPr>
              <a:t>به این تکرارها روال پیچیده تری می دهد، احتمالا صداهای دلنشین تری از تکرار ساده یک نت به گوش شنونده می رسد؛ درست به همان ترتیب که طراح گرافیک ماهری می تواند با تعدادی دایره یا مربع ترکیب چشم نواز و موزونی را پدید آورد.</a:t>
            </a:r>
          </a:p>
          <a:p>
            <a:pPr>
              <a:lnSpc>
                <a:spcPct val="150000"/>
              </a:lnSpc>
            </a:pPr>
            <a:endParaRPr lang="en-US" dirty="0">
              <a:cs typeface="2  Koodak" panose="000007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8560" y="6202680"/>
            <a:ext cx="304800" cy="304800"/>
          </a:xfrm>
          <a:prstGeom prst="rect">
            <a:avLst/>
          </a:prstGeom>
        </p:spPr>
      </p:pic>
    </p:spTree>
    <p:extLst>
      <p:ext uri="{BB962C8B-B14F-4D97-AF65-F5344CB8AC3E}">
        <p14:creationId xmlns:p14="http://schemas.microsoft.com/office/powerpoint/2010/main" val="232467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91672" y="1455313"/>
            <a:ext cx="10483404" cy="4793087"/>
          </a:xfrm>
        </p:spPr>
        <p:txBody>
          <a:bodyPr>
            <a:normAutofit/>
          </a:bodyPr>
          <a:lstStyle/>
          <a:p>
            <a:pPr marL="0" indent="0" algn="r">
              <a:lnSpc>
                <a:spcPct val="150000"/>
              </a:lnSpc>
              <a:buNone/>
            </a:pPr>
            <a:r>
              <a:rPr lang="fa-IR" dirty="0" smtClean="0">
                <a:solidFill>
                  <a:srgbClr val="66FFCC"/>
                </a:solidFill>
                <a:cs typeface="B Titr" panose="00000700000000000000" pitchFamily="2" charset="-78"/>
              </a:rPr>
              <a:t>ریتم </a:t>
            </a:r>
            <a:r>
              <a:rPr lang="fa-IR" dirty="0">
                <a:solidFill>
                  <a:srgbClr val="66FFCC"/>
                </a:solidFill>
                <a:cs typeface="B Titr" panose="00000700000000000000" pitchFamily="2" charset="-78"/>
              </a:rPr>
              <a:t>در آثار گرافیک کیفیت و جلوه های مختلفی دارد و اصولا در سطح به صورت دو بعدی و در </a:t>
            </a:r>
            <a:r>
              <a:rPr lang="fa-IR" dirty="0" smtClean="0">
                <a:solidFill>
                  <a:srgbClr val="66FFCC"/>
                </a:solidFill>
                <a:cs typeface="B Titr" panose="00000700000000000000" pitchFamily="2" charset="-78"/>
              </a:rPr>
              <a:t>حجم به </a:t>
            </a:r>
            <a:r>
              <a:rPr lang="fa-IR" dirty="0">
                <a:solidFill>
                  <a:srgbClr val="66FFCC"/>
                </a:solidFill>
                <a:cs typeface="B Titr" panose="00000700000000000000" pitchFamily="2" charset="-78"/>
              </a:rPr>
              <a:t>صورت سه بعدی ایجاد می شود.</a:t>
            </a:r>
          </a:p>
          <a:p>
            <a:pPr marL="0" indent="0" algn="r">
              <a:lnSpc>
                <a:spcPct val="150000"/>
              </a:lnSpc>
              <a:buNone/>
            </a:pPr>
            <a:r>
              <a:rPr lang="fa-IR" dirty="0">
                <a:solidFill>
                  <a:schemeClr val="accent4">
                    <a:lumMod val="40000"/>
                    <a:lumOff val="60000"/>
                  </a:schemeClr>
                </a:solidFill>
                <a:cs typeface="B Titr" panose="00000700000000000000" pitchFamily="2" charset="-78"/>
              </a:rPr>
              <a:t>جلوه های ریتم ممکن است کاملا به صورت دو بعدی در سطح مطرح شوند یا بعد کاذب سه بعدی را ایجاد کنند.</a:t>
            </a:r>
          </a:p>
          <a:p>
            <a:pPr marL="0" indent="0" algn="r">
              <a:lnSpc>
                <a:spcPct val="150000"/>
              </a:lnSpc>
              <a:buNone/>
            </a:pPr>
            <a:r>
              <a:rPr lang="fa-IR" dirty="0">
                <a:solidFill>
                  <a:schemeClr val="accent4"/>
                </a:solidFill>
                <a:cs typeface="B Titr" panose="00000700000000000000" pitchFamily="2" charset="-78"/>
              </a:rPr>
              <a:t>هنرمند خوشنویس هم در خوشنویسی و خطاطی به ریتم توجه می کند. در خوشنویسی با خطوط کوفی، نسخ، ثلث، تعلیق، دیوانی، نستعلیق، شکسته نستعلیق و طغری جلوه های موزونی از ریتم به چشم می خورد. ریتم در طراحی حروف برای طرح های گرافیکی معاصر نیز یکی از عوامل مهمی است که باید طراح در نظر داشته باشد و از آن برای تعیین مقیاس ها، انتخاب رنگ ها، اجرای طرح و سامان دادن کلی به آن استفاده کند.</a:t>
            </a:r>
          </a:p>
          <a:p>
            <a:pPr marL="0" indent="0" algn="r">
              <a:lnSpc>
                <a:spcPct val="150000"/>
              </a:lnSpc>
              <a:buNone/>
            </a:pPr>
            <a:r>
              <a:rPr lang="fa-IR" dirty="0">
                <a:solidFill>
                  <a:schemeClr val="bg2">
                    <a:lumMod val="20000"/>
                    <a:lumOff val="80000"/>
                  </a:schemeClr>
                </a:solidFill>
                <a:cs typeface="B Titr" panose="00000700000000000000" pitchFamily="2" charset="-78"/>
              </a:rPr>
              <a:t>ارجح است هنگام طراحی حروف و نیز طراحی آرم و لوگوتایپ از گرید استفاده شود که برای دستیابی به ریتم موزون عامل موثری است.</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0709" y="6215742"/>
            <a:ext cx="304800" cy="304800"/>
          </a:xfrm>
          <a:prstGeom prst="rect">
            <a:avLst/>
          </a:prstGeom>
        </p:spPr>
      </p:pic>
    </p:spTree>
    <p:extLst>
      <p:ext uri="{BB962C8B-B14F-4D97-AF65-F5344CB8AC3E}">
        <p14:creationId xmlns:p14="http://schemas.microsoft.com/office/powerpoint/2010/main" val="408123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11369" y="2052638"/>
            <a:ext cx="10702343" cy="4195762"/>
          </a:xfrm>
        </p:spPr>
        <p:txBody>
          <a:bodyPr>
            <a:normAutofit/>
          </a:bodyPr>
          <a:lstStyle/>
          <a:p>
            <a:pPr marL="0" indent="0" algn="r">
              <a:buNone/>
            </a:pPr>
            <a:r>
              <a:rPr lang="fa-IR" sz="2400" dirty="0" smtClean="0">
                <a:solidFill>
                  <a:schemeClr val="accent4">
                    <a:lumMod val="40000"/>
                    <a:lumOff val="60000"/>
                  </a:schemeClr>
                </a:solidFill>
                <a:cs typeface="2  Koodak" panose="00000700000000000000" pitchFamily="2" charset="-78"/>
              </a:rPr>
              <a:t> </a:t>
            </a:r>
            <a:r>
              <a:rPr lang="fa-IR" sz="2400" dirty="0">
                <a:solidFill>
                  <a:schemeClr val="accent4">
                    <a:lumMod val="40000"/>
                    <a:lumOff val="60000"/>
                  </a:schemeClr>
                </a:solidFill>
                <a:cs typeface="B Titr" panose="00000700000000000000" pitchFamily="2" charset="-78"/>
              </a:rPr>
              <a:t>استفاده از فنون و روش های بصری می توان برخی ویژگی های بصری را به صورت کاذب به وجود آورد؛ مثلا، با ترسیم یا نقاشی جزئیات بسیار ریز روی سطح کاغذ این توهم به وجود می آید که صفحه کاغذ بافت دارد و با استفاده از فن سایه روشن و پرسپکتیو تصویر برجسته به نظر می آید. </a:t>
            </a:r>
            <a:endParaRPr lang="fa-IR" sz="2400" dirty="0" smtClean="0">
              <a:solidFill>
                <a:schemeClr val="accent4">
                  <a:lumMod val="40000"/>
                  <a:lumOff val="60000"/>
                </a:schemeClr>
              </a:solidFill>
              <a:cs typeface="B Titr" panose="00000700000000000000" pitchFamily="2" charset="-78"/>
            </a:endParaRPr>
          </a:p>
          <a:p>
            <a:pPr algn="r"/>
            <a:endParaRPr lang="fa-IR" sz="2400" dirty="0">
              <a:solidFill>
                <a:schemeClr val="accent4">
                  <a:lumMod val="40000"/>
                  <a:lumOff val="60000"/>
                </a:schemeClr>
              </a:solidFill>
              <a:cs typeface="B Titr" panose="00000700000000000000" pitchFamily="2" charset="-78"/>
            </a:endParaRPr>
          </a:p>
          <a:p>
            <a:pPr marL="0" indent="0" algn="r">
              <a:buNone/>
            </a:pPr>
            <a:r>
              <a:rPr lang="fa-IR" sz="2400" dirty="0" smtClean="0">
                <a:solidFill>
                  <a:schemeClr val="accent4"/>
                </a:solidFill>
                <a:cs typeface="B Titr" panose="00000700000000000000" pitchFamily="2" charset="-78"/>
              </a:rPr>
              <a:t>گاهی ممکن است به علت ریتم و آهنگ موجود در اثری گرافیکی، حالت «حرکت» را به آن نسبت دهیم. دیدن همواره توام با حرکت است و چشم انسان با نگاه های سریع به نقاط مختلف یک تصویر یا یک اثر گرافیک را می بیند و بررسی می کند و در واقع عمل دیدن از طریق همین نگاه های سریع به نقاط مختلف انجام می گیرد</a:t>
            </a:r>
            <a:endParaRPr lang="fa-IR" sz="2400" dirty="0">
              <a:solidFill>
                <a:schemeClr val="accent4"/>
              </a:solidFill>
              <a:cs typeface="B Titr" panose="000007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99817" y="6241869"/>
            <a:ext cx="304800" cy="304800"/>
          </a:xfrm>
          <a:prstGeom prst="rect">
            <a:avLst/>
          </a:prstGeom>
        </p:spPr>
      </p:pic>
    </p:spTree>
    <p:extLst>
      <p:ext uri="{BB962C8B-B14F-4D97-AF65-F5344CB8AC3E}">
        <p14:creationId xmlns:p14="http://schemas.microsoft.com/office/powerpoint/2010/main" val="131165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08338" y="1416676"/>
            <a:ext cx="10959920" cy="4831724"/>
          </a:xfrm>
        </p:spPr>
        <p:txBody>
          <a:bodyPr>
            <a:normAutofit fontScale="92500" lnSpcReduction="10000"/>
          </a:bodyPr>
          <a:lstStyle/>
          <a:p>
            <a:pPr marL="0" indent="0" algn="r">
              <a:lnSpc>
                <a:spcPct val="150000"/>
              </a:lnSpc>
              <a:buNone/>
            </a:pPr>
            <a:r>
              <a:rPr lang="fa-IR" sz="2400" dirty="0" smtClean="0">
                <a:solidFill>
                  <a:srgbClr val="99FFCC"/>
                </a:solidFill>
                <a:cs typeface="B Titr" panose="00000700000000000000" pitchFamily="2" charset="-78"/>
              </a:rPr>
              <a:t>عوامل </a:t>
            </a:r>
            <a:r>
              <a:rPr lang="fa-IR" sz="2400" dirty="0">
                <a:solidFill>
                  <a:srgbClr val="99FFCC"/>
                </a:solidFill>
                <a:cs typeface="B Titr" panose="00000700000000000000" pitchFamily="2" charset="-78"/>
              </a:rPr>
              <a:t>متعددی در تقدم نگاه کردن به بخش های مختلف صفحه یا اثر گرافیکی مقابل چشم دخالت دارند:</a:t>
            </a:r>
          </a:p>
          <a:p>
            <a:pPr marL="0" indent="0" algn="r">
              <a:lnSpc>
                <a:spcPct val="150000"/>
              </a:lnSpc>
              <a:buNone/>
            </a:pPr>
            <a:r>
              <a:rPr lang="fa-IR" dirty="0" smtClean="0">
                <a:solidFill>
                  <a:srgbClr val="CCFFFF"/>
                </a:solidFill>
                <a:cs typeface="B Titr" panose="00000700000000000000" pitchFamily="2" charset="-78"/>
              </a:rPr>
              <a:t>الف</a:t>
            </a:r>
            <a:r>
              <a:rPr lang="fa-IR" dirty="0">
                <a:solidFill>
                  <a:srgbClr val="CCFFFF"/>
                </a:solidFill>
                <a:cs typeface="B Titr" panose="00000700000000000000" pitchFamily="2" charset="-78"/>
              </a:rPr>
              <a:t>) اگر کادری که چشم به آن می نگرد، مستطیل عمودی باشد، نخستین قسمتی از داخل کادر که چشم متوجه آن می شود و دیدن را از آن نقطه شروع می کند، سطحی در قسمت بالایی داخل کادر است که از بالا و چپ و راست به یک فاصله باشد.</a:t>
            </a:r>
          </a:p>
          <a:p>
            <a:pPr marL="0" indent="0" algn="r">
              <a:lnSpc>
                <a:spcPct val="150000"/>
              </a:lnSpc>
              <a:buNone/>
            </a:pPr>
            <a:r>
              <a:rPr lang="fa-IR" dirty="0">
                <a:solidFill>
                  <a:schemeClr val="accent4">
                    <a:lumMod val="60000"/>
                    <a:lumOff val="40000"/>
                  </a:schemeClr>
                </a:solidFill>
                <a:cs typeface="B Titr" panose="00000700000000000000" pitchFamily="2" charset="-78"/>
              </a:rPr>
              <a:t>ب) اگر اثر نوشتاری باشد، هدایت جهت نگاه بیننده مهم است. چشم برای دیدن اثر نوشتاری به منطقه شروع سطرها و نیز از بالا به پایین گرایش و عادت دارد.</a:t>
            </a:r>
          </a:p>
          <a:p>
            <a:pPr marL="0" indent="0" algn="r">
              <a:lnSpc>
                <a:spcPct val="150000"/>
              </a:lnSpc>
              <a:buNone/>
            </a:pPr>
            <a:r>
              <a:rPr lang="fa-IR" dirty="0">
                <a:solidFill>
                  <a:schemeClr val="accent4"/>
                </a:solidFill>
                <a:cs typeface="B Titr" panose="00000700000000000000" pitchFamily="2" charset="-78"/>
              </a:rPr>
              <a:t>ج) رنگ عامل بسیار موثری در هدایت نگاه است. رنگ گرمی که اطراف آن را رنگ های تیره سرد احاطه کرده باشد، در هر بخشی از داخل کادر قرار بگیرد فورا توجه چشم را به خود جلب می کند</a:t>
            </a:r>
            <a:r>
              <a:rPr lang="fa-IR" dirty="0">
                <a:cs typeface="B Titr" panose="00000700000000000000" pitchFamily="2" charset="-78"/>
              </a:rPr>
              <a:t>. </a:t>
            </a:r>
          </a:p>
          <a:p>
            <a:pPr marL="0" indent="0" algn="r">
              <a:lnSpc>
                <a:spcPct val="150000"/>
              </a:lnSpc>
              <a:buNone/>
            </a:pPr>
            <a:r>
              <a:rPr lang="fa-IR" dirty="0">
                <a:solidFill>
                  <a:schemeClr val="accent4">
                    <a:lumMod val="75000"/>
                  </a:schemeClr>
                </a:solidFill>
                <a:cs typeface="B Titr" panose="00000700000000000000" pitchFamily="2" charset="-78"/>
              </a:rPr>
              <a:t>د) شکل نیز در هدایت چشم در نقاط مختلف کادر اثر گرافیک موثر است. وقتی انسان به چاقو می نگرد، حرکت از طرف دسته به تیغه است و اگر به یک خودکار یا خودنویس نگاه کند، حرکت از قسمت انتها به طرف نوک قلم است؛ اگر به نیمرخ صورت بنگرد، حرکت از پشت سر به طرف جلوی صورت و بینی است؛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4686" y="6346371"/>
            <a:ext cx="304800" cy="304800"/>
          </a:xfrm>
          <a:prstGeom prst="rect">
            <a:avLst/>
          </a:prstGeom>
        </p:spPr>
      </p:pic>
    </p:spTree>
    <p:extLst>
      <p:ext uri="{BB962C8B-B14F-4D97-AF65-F5344CB8AC3E}">
        <p14:creationId xmlns:p14="http://schemas.microsoft.com/office/powerpoint/2010/main" val="267630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4"/>
          <a:stretch>
            <a:fillRect/>
          </a:stretch>
        </p:blipFill>
        <p:spPr>
          <a:xfrm>
            <a:off x="979714" y="3565797"/>
            <a:ext cx="1947863" cy="2786063"/>
          </a:xfrm>
          <a:prstGeom prst="rect">
            <a:avLst/>
          </a:prstGeom>
          <a:ln>
            <a:solidFill>
              <a:srgbClr val="CCFFFF"/>
            </a:solidFill>
          </a:ln>
        </p:spPr>
      </p:pic>
      <p:pic>
        <p:nvPicPr>
          <p:cNvPr id="5" name="Picture 4"/>
          <p:cNvPicPr>
            <a:picLocks noChangeAspect="1"/>
          </p:cNvPicPr>
          <p:nvPr/>
        </p:nvPicPr>
        <p:blipFill>
          <a:blip r:embed="rId5"/>
          <a:stretch>
            <a:fillRect/>
          </a:stretch>
        </p:blipFill>
        <p:spPr>
          <a:xfrm>
            <a:off x="4403057" y="2651126"/>
            <a:ext cx="2444372" cy="3781023"/>
          </a:xfrm>
          <a:prstGeom prst="rect">
            <a:avLst/>
          </a:prstGeom>
          <a:ln>
            <a:solidFill>
              <a:srgbClr val="CCFFFF"/>
            </a:solidFill>
          </a:ln>
        </p:spPr>
      </p:pic>
      <p:pic>
        <p:nvPicPr>
          <p:cNvPr id="6" name="Picture 5"/>
          <p:cNvPicPr>
            <a:picLocks noChangeAspect="1"/>
          </p:cNvPicPr>
          <p:nvPr/>
        </p:nvPicPr>
        <p:blipFill>
          <a:blip r:embed="rId6"/>
          <a:stretch>
            <a:fillRect/>
          </a:stretch>
        </p:blipFill>
        <p:spPr>
          <a:xfrm>
            <a:off x="1141761" y="728027"/>
            <a:ext cx="1771650" cy="2581275"/>
          </a:xfrm>
          <a:prstGeom prst="rect">
            <a:avLst/>
          </a:prstGeom>
          <a:ln>
            <a:solidFill>
              <a:srgbClr val="CCFFFF"/>
            </a:solidFill>
          </a:ln>
        </p:spPr>
      </p:pic>
      <p:pic>
        <p:nvPicPr>
          <p:cNvPr id="7" name="Picture 6"/>
          <p:cNvPicPr>
            <a:picLocks noChangeAspect="1"/>
          </p:cNvPicPr>
          <p:nvPr/>
        </p:nvPicPr>
        <p:blipFill>
          <a:blip r:embed="rId7"/>
          <a:stretch>
            <a:fillRect/>
          </a:stretch>
        </p:blipFill>
        <p:spPr>
          <a:xfrm>
            <a:off x="4403057" y="905489"/>
            <a:ext cx="2353984" cy="1346698"/>
          </a:xfrm>
          <a:prstGeom prst="rect">
            <a:avLst/>
          </a:prstGeom>
          <a:ln>
            <a:solidFill>
              <a:srgbClr val="CCFFFF"/>
            </a:solidFill>
          </a:ln>
        </p:spPr>
      </p:pic>
      <p:pic>
        <p:nvPicPr>
          <p:cNvPr id="8" name="Picture 7"/>
          <p:cNvPicPr>
            <a:picLocks noChangeAspect="1"/>
          </p:cNvPicPr>
          <p:nvPr/>
        </p:nvPicPr>
        <p:blipFill>
          <a:blip r:embed="rId8"/>
          <a:stretch>
            <a:fillRect/>
          </a:stretch>
        </p:blipFill>
        <p:spPr>
          <a:xfrm>
            <a:off x="8233111" y="985400"/>
            <a:ext cx="2245436" cy="1285266"/>
          </a:xfrm>
          <a:prstGeom prst="rect">
            <a:avLst/>
          </a:prstGeom>
          <a:ln>
            <a:solidFill>
              <a:srgbClr val="CCFFFF"/>
            </a:solidFill>
          </a:ln>
        </p:spPr>
      </p:pic>
      <p:pic>
        <p:nvPicPr>
          <p:cNvPr id="9" name="Picture 8"/>
          <p:cNvPicPr>
            <a:picLocks noChangeAspect="1"/>
          </p:cNvPicPr>
          <p:nvPr/>
        </p:nvPicPr>
        <p:blipFill>
          <a:blip r:embed="rId9"/>
          <a:stretch>
            <a:fillRect/>
          </a:stretch>
        </p:blipFill>
        <p:spPr>
          <a:xfrm>
            <a:off x="8298425" y="2884027"/>
            <a:ext cx="2357465" cy="1333652"/>
          </a:xfrm>
          <a:prstGeom prst="rect">
            <a:avLst/>
          </a:prstGeom>
          <a:ln>
            <a:solidFill>
              <a:srgbClr val="CCFFFF"/>
            </a:solidFill>
          </a:ln>
        </p:spPr>
      </p:pic>
      <p:pic>
        <p:nvPicPr>
          <p:cNvPr id="10" name="Picture 9"/>
          <p:cNvPicPr>
            <a:picLocks noChangeAspect="1"/>
          </p:cNvPicPr>
          <p:nvPr/>
        </p:nvPicPr>
        <p:blipFill>
          <a:blip r:embed="rId10"/>
          <a:stretch>
            <a:fillRect/>
          </a:stretch>
        </p:blipFill>
        <p:spPr>
          <a:xfrm>
            <a:off x="8246174" y="5049805"/>
            <a:ext cx="2393459" cy="1369281"/>
          </a:xfrm>
          <a:prstGeom prst="rect">
            <a:avLst/>
          </a:prstGeom>
          <a:ln>
            <a:solidFill>
              <a:srgbClr val="CCFFFF"/>
            </a:solidFill>
          </a:ln>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111240"/>
            <a:ext cx="304800" cy="304800"/>
          </a:xfrm>
          <a:prstGeom prst="rect">
            <a:avLst/>
          </a:prstGeom>
        </p:spPr>
      </p:pic>
    </p:spTree>
    <p:extLst>
      <p:ext uri="{BB962C8B-B14F-4D97-AF65-F5344CB8AC3E}">
        <p14:creationId xmlns:p14="http://schemas.microsoft.com/office/powerpoint/2010/main" val="238465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4"/>
          <a:stretch>
            <a:fillRect/>
          </a:stretch>
        </p:blipFill>
        <p:spPr>
          <a:xfrm>
            <a:off x="646270" y="1687506"/>
            <a:ext cx="3272587" cy="4624725"/>
          </a:xfrm>
          <a:prstGeom prst="rect">
            <a:avLst/>
          </a:prstGeom>
          <a:ln>
            <a:solidFill>
              <a:srgbClr val="CCFFFF"/>
            </a:solidFill>
          </a:ln>
        </p:spPr>
      </p:pic>
      <p:pic>
        <p:nvPicPr>
          <p:cNvPr id="7" name="Picture 6"/>
          <p:cNvPicPr>
            <a:picLocks noChangeAspect="1"/>
          </p:cNvPicPr>
          <p:nvPr/>
        </p:nvPicPr>
        <p:blipFill>
          <a:blip r:embed="rId5"/>
          <a:stretch>
            <a:fillRect/>
          </a:stretch>
        </p:blipFill>
        <p:spPr>
          <a:xfrm>
            <a:off x="5080506" y="3140997"/>
            <a:ext cx="2130191" cy="3079794"/>
          </a:xfrm>
          <a:prstGeom prst="rect">
            <a:avLst/>
          </a:prstGeom>
          <a:ln>
            <a:solidFill>
              <a:srgbClr val="CCFFFF"/>
            </a:solidFill>
          </a:ln>
        </p:spPr>
      </p:pic>
      <p:pic>
        <p:nvPicPr>
          <p:cNvPr id="8" name="Picture 7"/>
          <p:cNvPicPr>
            <a:picLocks noChangeAspect="1"/>
          </p:cNvPicPr>
          <p:nvPr/>
        </p:nvPicPr>
        <p:blipFill>
          <a:blip r:embed="rId6"/>
          <a:stretch>
            <a:fillRect/>
          </a:stretch>
        </p:blipFill>
        <p:spPr>
          <a:xfrm>
            <a:off x="8294914" y="1430466"/>
            <a:ext cx="2992292" cy="4854240"/>
          </a:xfrm>
          <a:prstGeom prst="rect">
            <a:avLst/>
          </a:prstGeom>
          <a:ln>
            <a:solidFill>
              <a:srgbClr val="CCFFFF"/>
            </a:solidFill>
          </a:ln>
        </p:spPr>
      </p:pic>
      <p:pic>
        <p:nvPicPr>
          <p:cNvPr id="5" name="Content Placeholder 3"/>
          <p:cNvPicPr>
            <a:picLocks noChangeAspect="1"/>
          </p:cNvPicPr>
          <p:nvPr/>
        </p:nvPicPr>
        <p:blipFill>
          <a:blip r:embed="rId7"/>
          <a:stretch>
            <a:fillRect/>
          </a:stretch>
        </p:blipFill>
        <p:spPr>
          <a:xfrm>
            <a:off x="5007362" y="452778"/>
            <a:ext cx="2281713" cy="2281713"/>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6755" y="6307183"/>
            <a:ext cx="304800" cy="304800"/>
          </a:xfrm>
          <a:prstGeom prst="rect">
            <a:avLst/>
          </a:prstGeom>
        </p:spPr>
      </p:pic>
    </p:spTree>
    <p:extLst>
      <p:ext uri="{BB962C8B-B14F-4D97-AF65-F5344CB8AC3E}">
        <p14:creationId xmlns:p14="http://schemas.microsoft.com/office/powerpoint/2010/main" val="256921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966651" y="2052638"/>
            <a:ext cx="9810205" cy="4195762"/>
          </a:xfrm>
        </p:spPr>
        <p:txBody>
          <a:bodyPr>
            <a:normAutofit/>
          </a:bodyPr>
          <a:lstStyle/>
          <a:p>
            <a:pPr algn="r">
              <a:buNone/>
            </a:pPr>
            <a:r>
              <a:rPr lang="fa-IR" sz="2400" dirty="0" smtClean="0">
                <a:solidFill>
                  <a:srgbClr val="00FFCC"/>
                </a:solidFill>
                <a:cs typeface="B Titr" panose="00000700000000000000" pitchFamily="2" charset="-78"/>
              </a:rPr>
              <a:t>خلاصه مطالب:</a:t>
            </a:r>
          </a:p>
          <a:p>
            <a:pPr algn="r">
              <a:buNone/>
            </a:pPr>
            <a:r>
              <a:rPr lang="fa-IR" sz="2400" dirty="0" smtClean="0">
                <a:solidFill>
                  <a:schemeClr val="bg2">
                    <a:lumMod val="20000"/>
                    <a:lumOff val="80000"/>
                  </a:schemeClr>
                </a:solidFill>
                <a:cs typeface="B Titr" panose="00000700000000000000" pitchFamily="2" charset="-78"/>
              </a:rPr>
              <a:t>فرایند </a:t>
            </a:r>
            <a:r>
              <a:rPr lang="fa-IR" sz="2400" dirty="0" err="1" smtClean="0">
                <a:solidFill>
                  <a:schemeClr val="bg2">
                    <a:lumMod val="20000"/>
                    <a:lumOff val="80000"/>
                  </a:schemeClr>
                </a:solidFill>
                <a:cs typeface="B Titr" panose="00000700000000000000" pitchFamily="2" charset="-78"/>
              </a:rPr>
              <a:t>تکرارشونده</a:t>
            </a:r>
            <a:r>
              <a:rPr lang="fa-IR" sz="2400" dirty="0" smtClean="0">
                <a:solidFill>
                  <a:schemeClr val="bg2">
                    <a:lumMod val="20000"/>
                    <a:lumOff val="80000"/>
                  </a:schemeClr>
                </a:solidFill>
                <a:cs typeface="B Titr" panose="00000700000000000000" pitchFamily="2" charset="-78"/>
              </a:rPr>
              <a:t> با نظمی مشخص و بر اساس معیارهای حسی</a:t>
            </a:r>
          </a:p>
          <a:p>
            <a:pPr algn="r">
              <a:buNone/>
            </a:pPr>
            <a:r>
              <a:rPr lang="fa-IR" sz="2400" dirty="0" smtClean="0">
                <a:solidFill>
                  <a:schemeClr val="bg2">
                    <a:lumMod val="20000"/>
                    <a:lumOff val="80000"/>
                  </a:schemeClr>
                </a:solidFill>
                <a:cs typeface="B Titr" panose="00000700000000000000" pitchFamily="2" charset="-78"/>
              </a:rPr>
              <a:t>وجود ریتم در جهان هستی و کائنات</a:t>
            </a:r>
          </a:p>
          <a:p>
            <a:pPr algn="r">
              <a:buNone/>
            </a:pPr>
            <a:r>
              <a:rPr lang="fa-IR" sz="2400" dirty="0" smtClean="0">
                <a:solidFill>
                  <a:schemeClr val="bg2">
                    <a:lumMod val="20000"/>
                    <a:lumOff val="80000"/>
                  </a:schemeClr>
                </a:solidFill>
                <a:cs typeface="B Titr" panose="00000700000000000000" pitchFamily="2" charset="-78"/>
              </a:rPr>
              <a:t>ارتباط ریتم و حرکت</a:t>
            </a:r>
          </a:p>
          <a:p>
            <a:pPr algn="r">
              <a:buNone/>
            </a:pPr>
            <a:r>
              <a:rPr lang="fa-IR" sz="2400" dirty="0" smtClean="0">
                <a:solidFill>
                  <a:schemeClr val="bg2">
                    <a:lumMod val="20000"/>
                    <a:lumOff val="80000"/>
                  </a:schemeClr>
                </a:solidFill>
                <a:cs typeface="B Titr" panose="00000700000000000000" pitchFamily="2" charset="-78"/>
              </a:rPr>
              <a:t>مفهوم ریتم در هنرهای مختلف</a:t>
            </a:r>
          </a:p>
          <a:p>
            <a:pPr algn="r">
              <a:buNone/>
            </a:pPr>
            <a:r>
              <a:rPr lang="fa-IR" sz="2400" dirty="0" smtClean="0">
                <a:solidFill>
                  <a:schemeClr val="bg2">
                    <a:lumMod val="20000"/>
                    <a:lumOff val="80000"/>
                  </a:schemeClr>
                </a:solidFill>
                <a:cs typeface="B Titr" panose="00000700000000000000" pitchFamily="2" charset="-78"/>
              </a:rPr>
              <a:t>ریتم در آثار </a:t>
            </a:r>
            <a:r>
              <a:rPr lang="fa-IR" sz="2400" dirty="0" err="1" smtClean="0">
                <a:solidFill>
                  <a:schemeClr val="bg2">
                    <a:lumMod val="20000"/>
                    <a:lumOff val="80000"/>
                  </a:schemeClr>
                </a:solidFill>
                <a:cs typeface="B Titr" panose="00000700000000000000" pitchFamily="2" charset="-78"/>
              </a:rPr>
              <a:t>گرافیکی</a:t>
            </a:r>
            <a:endParaRPr lang="fa-IR" sz="2400" dirty="0" smtClean="0">
              <a:solidFill>
                <a:schemeClr val="bg2">
                  <a:lumMod val="20000"/>
                  <a:lumOff val="80000"/>
                </a:schemeClr>
              </a:solidFill>
              <a:cs typeface="B Titr" panose="00000700000000000000" pitchFamily="2" charset="-78"/>
            </a:endParaRPr>
          </a:p>
          <a:p>
            <a:pPr algn="r">
              <a:buNone/>
            </a:pPr>
            <a:r>
              <a:rPr lang="fa-IR" sz="2400" dirty="0" smtClean="0">
                <a:solidFill>
                  <a:schemeClr val="bg2">
                    <a:lumMod val="20000"/>
                    <a:lumOff val="80000"/>
                  </a:schemeClr>
                </a:solidFill>
                <a:cs typeface="B Titr" panose="00000700000000000000" pitchFamily="2" charset="-78"/>
              </a:rPr>
              <a:t>استفاده از خوشنویسی و </a:t>
            </a:r>
            <a:r>
              <a:rPr lang="fa-IR" sz="2400" dirty="0" err="1" smtClean="0">
                <a:solidFill>
                  <a:schemeClr val="bg2">
                    <a:lumMod val="20000"/>
                    <a:lumOff val="80000"/>
                  </a:schemeClr>
                </a:solidFill>
                <a:cs typeface="B Titr" panose="00000700000000000000" pitchFamily="2" charset="-78"/>
              </a:rPr>
              <a:t>تایپوگرافی</a:t>
            </a:r>
            <a:r>
              <a:rPr lang="fa-IR" sz="2400" dirty="0" smtClean="0">
                <a:solidFill>
                  <a:schemeClr val="bg2">
                    <a:lumMod val="20000"/>
                    <a:lumOff val="80000"/>
                  </a:schemeClr>
                </a:solidFill>
                <a:cs typeface="B Titr" panose="00000700000000000000" pitchFamily="2" charset="-78"/>
              </a:rPr>
              <a:t> برای ایجاد ریتم</a:t>
            </a:r>
          </a:p>
          <a:p>
            <a:pPr algn="r">
              <a:buNone/>
            </a:pPr>
            <a:r>
              <a:rPr lang="fa-IR" sz="2400" dirty="0" smtClean="0">
                <a:solidFill>
                  <a:schemeClr val="bg2">
                    <a:lumMod val="20000"/>
                    <a:lumOff val="80000"/>
                  </a:schemeClr>
                </a:solidFill>
                <a:cs typeface="B Titr" panose="00000700000000000000" pitchFamily="2" charset="-78"/>
              </a:rPr>
              <a:t>عوامل موثر در تقدم نگاه کردن به بخش های مختلف صفحه یا اثر </a:t>
            </a:r>
            <a:r>
              <a:rPr lang="fa-IR" sz="2400" dirty="0" err="1" smtClean="0">
                <a:solidFill>
                  <a:schemeClr val="bg2">
                    <a:lumMod val="20000"/>
                    <a:lumOff val="80000"/>
                  </a:schemeClr>
                </a:solidFill>
                <a:cs typeface="B Titr" panose="00000700000000000000" pitchFamily="2" charset="-78"/>
              </a:rPr>
              <a:t>گرافیکی</a:t>
            </a:r>
            <a:endParaRPr lang="fa-IR" sz="2400" dirty="0" smtClean="0">
              <a:solidFill>
                <a:schemeClr val="bg2">
                  <a:lumMod val="20000"/>
                  <a:lumOff val="80000"/>
                </a:schemeClr>
              </a:solidFill>
              <a:cs typeface="B Titr" panose="00000700000000000000" pitchFamily="2" charset="-78"/>
            </a:endParaRPr>
          </a:p>
          <a:p>
            <a:pPr algn="r"/>
            <a:endParaRPr lang="en-US" sz="2400" dirty="0">
              <a:solidFill>
                <a:schemeClr val="bg2">
                  <a:lumMod val="20000"/>
                  <a:lumOff val="80000"/>
                </a:schemeClr>
              </a:solidFill>
              <a:cs typeface="2  Koodak"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202680"/>
            <a:ext cx="304800" cy="304800"/>
          </a:xfrm>
          <a:prstGeom prst="rect">
            <a:avLst/>
          </a:prstGeom>
        </p:spPr>
      </p:pic>
    </p:spTree>
    <p:extLst>
      <p:ext uri="{BB962C8B-B14F-4D97-AF65-F5344CB8AC3E}">
        <p14:creationId xmlns:p14="http://schemas.microsoft.com/office/powerpoint/2010/main" val="14877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14400" y="4585062"/>
            <a:ext cx="8032750" cy="1663337"/>
          </a:xfrm>
        </p:spPr>
        <p:txBody>
          <a:bodyPr>
            <a:normAutofit/>
          </a:bodyPr>
          <a:lstStyle/>
          <a:p>
            <a:pPr>
              <a:buNone/>
            </a:pPr>
            <a:r>
              <a:rPr lang="fa-IR" sz="6600" dirty="0" smtClean="0">
                <a:solidFill>
                  <a:schemeClr val="accent4"/>
                </a:solidFill>
                <a:cs typeface="B Koodak Outline" panose="00000400000000000000" pitchFamily="2" charset="-78"/>
              </a:rPr>
              <a:t>سپاس از توجه شما</a:t>
            </a:r>
            <a:endParaRPr lang="en-US" sz="6600" dirty="0">
              <a:solidFill>
                <a:schemeClr val="accent4"/>
              </a:solidFill>
              <a:cs typeface="B Koodak Outline"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3245" y="5889171"/>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188553"/>
            <a:ext cx="8048781" cy="1275008"/>
          </a:xfrm>
        </p:spPr>
        <p:txBody>
          <a:bodyPr/>
          <a:lstStyle/>
          <a:p>
            <a:r>
              <a:rPr lang="fa-IR" dirty="0" smtClean="0">
                <a:cs typeface="B Titr" panose="00000700000000000000" pitchFamily="2" charset="-78"/>
              </a:rPr>
              <a:t>بسم الله الرحمن الرحیم</a:t>
            </a:r>
            <a:endParaRPr lang="en-US" dirty="0">
              <a:cs typeface="B Titr" panose="00000700000000000000" pitchFamily="2" charset="-78"/>
            </a:endParaRPr>
          </a:p>
        </p:txBody>
      </p:sp>
      <p:sp>
        <p:nvSpPr>
          <p:cNvPr id="3" name="Subtitle 2"/>
          <p:cNvSpPr>
            <a:spLocks noGrp="1"/>
          </p:cNvSpPr>
          <p:nvPr>
            <p:ph type="subTitle" idx="1"/>
          </p:nvPr>
        </p:nvSpPr>
        <p:spPr>
          <a:xfrm>
            <a:off x="1154955" y="3773510"/>
            <a:ext cx="8825658" cy="1865290"/>
          </a:xfrm>
        </p:spPr>
        <p:txBody>
          <a:bodyPr>
            <a:normAutofit/>
          </a:bodyPr>
          <a:lstStyle/>
          <a:p>
            <a:r>
              <a:rPr lang="fa-IR" dirty="0" smtClean="0">
                <a:cs typeface="B Titr" panose="00000700000000000000" pitchFamily="2" charset="-78"/>
              </a:rPr>
              <a:t>مدرس: حمیده عاشوری</a:t>
            </a:r>
          </a:p>
          <a:p>
            <a:r>
              <a:rPr lang="fa-IR" dirty="0" smtClean="0">
                <a:cs typeface="B Titr" panose="00000700000000000000" pitchFamily="2" charset="-78"/>
              </a:rPr>
              <a:t>رشته گرافیک</a:t>
            </a:r>
          </a:p>
          <a:p>
            <a:r>
              <a:rPr lang="fa-IR" dirty="0" smtClean="0">
                <a:cs typeface="B Titr" panose="00000700000000000000" pitchFamily="2" charset="-78"/>
              </a:rPr>
              <a:t>مقطع کاردانی</a:t>
            </a:r>
          </a:p>
          <a:p>
            <a:r>
              <a:rPr lang="fa-IR" dirty="0" smtClean="0">
                <a:cs typeface="B Titr" panose="00000700000000000000" pitchFamily="2" charset="-78"/>
              </a:rPr>
              <a:t>درس تجزیه و تحلیل آثار گرافیکی</a:t>
            </a:r>
            <a:endParaRPr lang="en-US" dirty="0">
              <a:cs typeface="B Titr" panose="00000700000000000000" pitchFamily="2" charset="-78"/>
            </a:endParaRPr>
          </a:p>
        </p:txBody>
      </p:sp>
      <p:pic>
        <p:nvPicPr>
          <p:cNvPr id="1026" name="Picture 2" descr="C:\Users\Ashoory\Desktop\IMG-20200408-WA0010.jpg"/>
          <p:cNvPicPr>
            <a:picLocks noChangeAspect="1" noChangeArrowheads="1"/>
          </p:cNvPicPr>
          <p:nvPr/>
        </p:nvPicPr>
        <p:blipFill>
          <a:blip r:embed="rId4"/>
          <a:srcRect/>
          <a:stretch>
            <a:fillRect/>
          </a:stretch>
        </p:blipFill>
        <p:spPr bwMode="auto">
          <a:xfrm>
            <a:off x="9717677" y="0"/>
            <a:ext cx="2038895" cy="2038895"/>
          </a:xfrm>
          <a:prstGeom prst="rect">
            <a:avLst/>
          </a:prstGeom>
          <a:noFill/>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2617" y="6111240"/>
            <a:ext cx="304800" cy="304800"/>
          </a:xfrm>
          <a:prstGeom prst="rect">
            <a:avLst/>
          </a:prstGeom>
        </p:spPr>
      </p:pic>
    </p:spTree>
    <p:extLst>
      <p:ext uri="{BB962C8B-B14F-4D97-AF65-F5344CB8AC3E}">
        <p14:creationId xmlns:p14="http://schemas.microsoft.com/office/powerpoint/2010/main" val="388511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7016" y="4017963"/>
            <a:ext cx="10554789" cy="2230437"/>
          </a:xfrm>
        </p:spPr>
        <p:txBody>
          <a:bodyPr>
            <a:normAutofit/>
          </a:bodyPr>
          <a:lstStyle/>
          <a:p>
            <a:pPr algn="r">
              <a:buNone/>
            </a:pPr>
            <a:r>
              <a:rPr lang="fa-IR" sz="3600" dirty="0" smtClean="0">
                <a:solidFill>
                  <a:schemeClr val="bg2">
                    <a:lumMod val="20000"/>
                    <a:lumOff val="80000"/>
                  </a:schemeClr>
                </a:solidFill>
                <a:cs typeface="B Titr" panose="00000700000000000000" pitchFamily="2" charset="-78"/>
              </a:rPr>
              <a:t>جلسه چهارم مجازی</a:t>
            </a:r>
          </a:p>
          <a:p>
            <a:pPr algn="r">
              <a:buNone/>
            </a:pPr>
            <a:r>
              <a:rPr lang="fa-IR" sz="3600" dirty="0" smtClean="0">
                <a:solidFill>
                  <a:schemeClr val="bg2">
                    <a:lumMod val="20000"/>
                    <a:lumOff val="80000"/>
                  </a:schemeClr>
                </a:solidFill>
                <a:cs typeface="B Titr" panose="00000700000000000000" pitchFamily="2" charset="-78"/>
              </a:rPr>
              <a:t>عنوان مبحث: ریتم و حرکت در آثار گرافیکی</a:t>
            </a:r>
            <a:endParaRPr lang="en-US" sz="3600" dirty="0">
              <a:solidFill>
                <a:schemeClr val="bg2">
                  <a:lumMod val="20000"/>
                  <a:lumOff val="80000"/>
                </a:schemeClr>
              </a:solidFill>
              <a:cs typeface="B Titr" panose="000007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2435" y="6150429"/>
            <a:ext cx="304800" cy="304800"/>
          </a:xfrm>
          <a:prstGeom prst="rect">
            <a:avLst/>
          </a:prstGeom>
        </p:spPr>
      </p:pic>
    </p:spTree>
    <p:extLst>
      <p:ext uri="{BB962C8B-B14F-4D97-AF65-F5344CB8AC3E}">
        <p14:creationId xmlns:p14="http://schemas.microsoft.com/office/powerpoint/2010/main" val="256793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69701" y="1790163"/>
            <a:ext cx="10612191" cy="4458237"/>
          </a:xfrm>
        </p:spPr>
        <p:txBody>
          <a:bodyPr>
            <a:normAutofit/>
          </a:bodyPr>
          <a:lstStyle/>
          <a:p>
            <a:pPr marL="0" indent="0" algn="r">
              <a:lnSpc>
                <a:spcPct val="150000"/>
              </a:lnSpc>
              <a:buNone/>
            </a:pPr>
            <a:r>
              <a:rPr lang="fa-IR" dirty="0" smtClean="0">
                <a:solidFill>
                  <a:schemeClr val="accent4">
                    <a:lumMod val="40000"/>
                    <a:lumOff val="60000"/>
                  </a:schemeClr>
                </a:solidFill>
                <a:cs typeface="B Titr" panose="00000700000000000000" pitchFamily="2" charset="-78"/>
              </a:rPr>
              <a:t>ریتم </a:t>
            </a:r>
            <a:r>
              <a:rPr lang="fa-IR" dirty="0">
                <a:solidFill>
                  <a:schemeClr val="accent4">
                    <a:lumMod val="40000"/>
                    <a:lumOff val="60000"/>
                  </a:schemeClr>
                </a:solidFill>
                <a:cs typeface="B Titr" panose="00000700000000000000" pitchFamily="2" charset="-78"/>
              </a:rPr>
              <a:t>(ضرباهنگ) به فرایند تکرار شونده ای اطلاق می شود که با نظمی مشخص و بر اساس معیارهای حسی و نیز روابط ریاضی دسته بندی می شود. ریتم فقط عنصر یا عامل بصری نیست، بلکه در نظم کلی حاکم بر جهان هستی و کائنات حضور آن محسوس است. انسان نیز از گذشته های دور با تحولات و دگرگونی های منظم و ریتمیک طبیعت ارتباط داشته و خود را با آن وفق داده است. طبیعت سرشار از مثال ها و نمونه هایی است که مفهوم ریتم را توضیح می </a:t>
            </a:r>
            <a:r>
              <a:rPr lang="fa-IR" dirty="0" smtClean="0">
                <a:solidFill>
                  <a:schemeClr val="accent4">
                    <a:lumMod val="40000"/>
                    <a:lumOff val="60000"/>
                  </a:schemeClr>
                </a:solidFill>
                <a:cs typeface="B Titr" panose="00000700000000000000" pitchFamily="2" charset="-78"/>
              </a:rPr>
              <a:t>دهد</a:t>
            </a:r>
            <a:endParaRPr lang="fa-IR" dirty="0">
              <a:solidFill>
                <a:schemeClr val="accent4">
                  <a:lumMod val="40000"/>
                  <a:lumOff val="60000"/>
                </a:schemeClr>
              </a:solidFill>
              <a:cs typeface="B Titr" panose="00000700000000000000" pitchFamily="2" charset="-78"/>
            </a:endParaRPr>
          </a:p>
          <a:p>
            <a:pPr marL="0" indent="0" algn="r">
              <a:lnSpc>
                <a:spcPct val="150000"/>
              </a:lnSpc>
              <a:buNone/>
            </a:pPr>
            <a:r>
              <a:rPr lang="fa-IR" dirty="0">
                <a:cs typeface="B Titr" panose="00000700000000000000" pitchFamily="2" charset="-78"/>
              </a:rPr>
              <a:t/>
            </a:r>
            <a:br>
              <a:rPr lang="fa-IR" dirty="0">
                <a:cs typeface="B Titr" panose="00000700000000000000" pitchFamily="2" charset="-78"/>
              </a:rPr>
            </a:br>
            <a:r>
              <a:rPr lang="fa-IR" dirty="0">
                <a:solidFill>
                  <a:srgbClr val="66FFCC"/>
                </a:solidFill>
                <a:cs typeface="B Titr" panose="00000700000000000000" pitchFamily="2" charset="-78"/>
              </a:rPr>
              <a:t>یکی از مشخصه های طبیعت و زندگی، حرکت و تغییر است و جهان پیرامون ما </a:t>
            </a:r>
            <a:r>
              <a:rPr lang="fa-IR" dirty="0" smtClean="0">
                <a:solidFill>
                  <a:srgbClr val="66FFCC"/>
                </a:solidFill>
                <a:cs typeface="B Titr" panose="00000700000000000000" pitchFamily="2" charset="-78"/>
              </a:rPr>
              <a:t>ازتحرکی </a:t>
            </a:r>
            <a:r>
              <a:rPr lang="fa-IR" dirty="0">
                <a:solidFill>
                  <a:srgbClr val="66FFCC"/>
                </a:solidFill>
                <a:cs typeface="B Titr" panose="00000700000000000000" pitchFamily="2" charset="-78"/>
              </a:rPr>
              <a:t>درونی برخوردار است. ما نیز به عنوان جزئی از این طبیعت دائم در حال </a:t>
            </a:r>
            <a:r>
              <a:rPr lang="fa-IR" dirty="0" smtClean="0">
                <a:solidFill>
                  <a:srgbClr val="66FFCC"/>
                </a:solidFill>
                <a:cs typeface="B Titr" panose="00000700000000000000" pitchFamily="2" charset="-78"/>
              </a:rPr>
              <a:t>تغییرمی </a:t>
            </a:r>
            <a:r>
              <a:rPr lang="fa-IR" dirty="0">
                <a:solidFill>
                  <a:srgbClr val="66FFCC"/>
                </a:solidFill>
                <a:cs typeface="B Titr" panose="00000700000000000000" pitchFamily="2" charset="-78"/>
              </a:rPr>
              <a:t>باشیم و تحمل یک وضعیت ثابت برایمان دشوار است. به طوری که حتی در </a:t>
            </a:r>
            <a:r>
              <a:rPr lang="fa-IR" dirty="0" smtClean="0">
                <a:solidFill>
                  <a:srgbClr val="66FFCC"/>
                </a:solidFill>
                <a:cs typeface="B Titr" panose="00000700000000000000" pitchFamily="2" charset="-78"/>
              </a:rPr>
              <a:t>حالت خواب </a:t>
            </a:r>
            <a:r>
              <a:rPr lang="fa-IR" dirty="0">
                <a:solidFill>
                  <a:srgbClr val="66FFCC"/>
                </a:solidFill>
                <a:cs typeface="B Titr" panose="00000700000000000000" pitchFamily="2" charset="-78"/>
              </a:rPr>
              <a:t>نیز وضعیت مان را تغییر </a:t>
            </a:r>
            <a:r>
              <a:rPr lang="fa-IR" dirty="0" smtClean="0">
                <a:solidFill>
                  <a:srgbClr val="66FFCC"/>
                </a:solidFill>
                <a:cs typeface="B Titr" panose="00000700000000000000" pitchFamily="2" charset="-78"/>
              </a:rPr>
              <a:t>می دهیم</a:t>
            </a:r>
            <a:r>
              <a:rPr lang="fa-IR" dirty="0">
                <a:solidFill>
                  <a:srgbClr val="66FFCC"/>
                </a:solidFill>
                <a:cs typeface="B Titr" panose="00000700000000000000" pitchFamily="2" charset="-78"/>
              </a:rPr>
              <a:t>. </a:t>
            </a:r>
            <a:r>
              <a:rPr lang="fa-IR" dirty="0" smtClean="0">
                <a:solidFill>
                  <a:srgbClr val="66FFCC"/>
                </a:solidFill>
                <a:cs typeface="B Titr" panose="00000700000000000000" pitchFamily="2" charset="-78"/>
              </a:rPr>
              <a:t>به همین </a:t>
            </a:r>
            <a:r>
              <a:rPr lang="fa-IR" dirty="0">
                <a:solidFill>
                  <a:srgbClr val="66FFCC"/>
                </a:solidFill>
                <a:cs typeface="B Titr" panose="00000700000000000000" pitchFamily="2" charset="-78"/>
              </a:rPr>
              <a:t>دلیل هنرمندان از دیرباز علاقه </a:t>
            </a:r>
            <a:r>
              <a:rPr lang="fa-IR" dirty="0" smtClean="0">
                <a:solidFill>
                  <a:srgbClr val="66FFCC"/>
                </a:solidFill>
                <a:cs typeface="B Titr" panose="00000700000000000000" pitchFamily="2" charset="-78"/>
              </a:rPr>
              <a:t>مندبه </a:t>
            </a:r>
            <a:r>
              <a:rPr lang="fa-IR" dirty="0">
                <a:solidFill>
                  <a:srgbClr val="66FFCC"/>
                </a:solidFill>
                <a:cs typeface="B Titr" panose="00000700000000000000" pitchFamily="2" charset="-78"/>
              </a:rPr>
              <a:t>بیان و ثبت حرکت در آثارشان بودند و این امر به شیوه های مختلف در آثار </a:t>
            </a:r>
            <a:r>
              <a:rPr lang="fa-IR" dirty="0" smtClean="0">
                <a:solidFill>
                  <a:srgbClr val="66FFCC"/>
                </a:solidFill>
                <a:cs typeface="B Titr" panose="00000700000000000000" pitchFamily="2" charset="-78"/>
              </a:rPr>
              <a:t>هنری به </a:t>
            </a:r>
            <a:r>
              <a:rPr lang="fa-IR" dirty="0">
                <a:solidFill>
                  <a:srgbClr val="66FFCC"/>
                </a:solidFill>
                <a:cs typeface="B Titr" panose="00000700000000000000" pitchFamily="2" charset="-78"/>
              </a:rPr>
              <a:t>چشم می خورد</a:t>
            </a:r>
            <a:endParaRPr lang="en-US" dirty="0">
              <a:solidFill>
                <a:srgbClr val="66FFCC"/>
              </a:solidFill>
              <a:cs typeface="B Titr" panose="00000700000000000000" pitchFamily="2" charset="-78"/>
            </a:endParaRPr>
          </a:p>
          <a:p>
            <a:pPr algn="r">
              <a:lnSpc>
                <a:spcPct val="150000"/>
              </a:lnSpc>
            </a:pPr>
            <a:endParaRPr lang="en-US" dirty="0">
              <a:solidFill>
                <a:srgbClr val="99FFCC"/>
              </a:solidFill>
              <a:cs typeface="2  Koodak" panose="000007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9189" y="6241868"/>
            <a:ext cx="304800" cy="304800"/>
          </a:xfrm>
          <a:prstGeom prst="rect">
            <a:avLst/>
          </a:prstGeom>
        </p:spPr>
      </p:pic>
    </p:spTree>
    <p:extLst>
      <p:ext uri="{BB962C8B-B14F-4D97-AF65-F5344CB8AC3E}">
        <p14:creationId xmlns:p14="http://schemas.microsoft.com/office/powerpoint/2010/main" val="7568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62885" y="1287887"/>
            <a:ext cx="10856889" cy="4960513"/>
          </a:xfrm>
        </p:spPr>
        <p:txBody>
          <a:bodyPr/>
          <a:lstStyle/>
          <a:p>
            <a:pPr marL="0" indent="0" algn="r">
              <a:buNone/>
            </a:pPr>
            <a:r>
              <a:rPr lang="fa-IR" dirty="0">
                <a:solidFill>
                  <a:srgbClr val="33CCCC"/>
                </a:solidFill>
                <a:cs typeface="B Titr" panose="00000700000000000000" pitchFamily="2" charset="-78"/>
              </a:rPr>
              <a:t>زندگی و مرگ و تداوم آن از نسلی به نسلی دیگر به صورت حرکتی ریتمیک ادامه دارد. حرکت ریتمیک ضربان قلب با هماهنگی تمام، استمرار زندگی را سبب می شود و حرکت منظم و ریتم دستگاه تنفس، زنده ماندن بدن فرد را تضمین می کند. در استخوان بندی و نسبت بین اندازه استخوان ها در قفسه سینه، مهره ها، انگشتان و دیگر قسمت ها روابط ریتمیک برقرار است. در ساختار صدف و حلزون، در نقش و نگار پوست خزندگان و برخی دیگر از جانوران و در گلها و گلبرگ ها و برگ درختان هم می توان ریتم را مشاهده کرد و ستارگان نیز طبق قاعده ای منظم با نظمی ریتمیک در حرکت می باشند. حرکت امواج دریا و موج آب در استخر و آبگیرها، شکلی ریتمیک دارد. دانه های برفی که از آسمان می بارند، راه رفتن چهارپایانی مانند آهو و گوزن و اسب، اثر نسیم بر شاخه ها و مثال های بی شمار دیگر همه حرکت هایی ریتمیک در طبیعت می باشند.</a:t>
            </a:r>
          </a:p>
        </p:txBody>
      </p:sp>
      <p:pic>
        <p:nvPicPr>
          <p:cNvPr id="4" name="Picture 3"/>
          <p:cNvPicPr>
            <a:picLocks noChangeAspect="1"/>
          </p:cNvPicPr>
          <p:nvPr/>
        </p:nvPicPr>
        <p:blipFill>
          <a:blip r:embed="rId4"/>
          <a:stretch>
            <a:fillRect/>
          </a:stretch>
        </p:blipFill>
        <p:spPr>
          <a:xfrm>
            <a:off x="1280998" y="4663773"/>
            <a:ext cx="3535702" cy="1684462"/>
          </a:xfrm>
          <a:prstGeom prst="rect">
            <a:avLst/>
          </a:prstGeom>
        </p:spPr>
      </p:pic>
      <p:pic>
        <p:nvPicPr>
          <p:cNvPr id="5" name="Picture 4"/>
          <p:cNvPicPr>
            <a:picLocks noChangeAspect="1"/>
          </p:cNvPicPr>
          <p:nvPr/>
        </p:nvPicPr>
        <p:blipFill>
          <a:blip r:embed="rId5"/>
          <a:stretch>
            <a:fillRect/>
          </a:stretch>
        </p:blipFill>
        <p:spPr>
          <a:xfrm>
            <a:off x="5234813" y="4947448"/>
            <a:ext cx="2410005" cy="1503817"/>
          </a:xfrm>
          <a:prstGeom prst="rect">
            <a:avLst/>
          </a:prstGeom>
        </p:spPr>
      </p:pic>
      <p:pic>
        <p:nvPicPr>
          <p:cNvPr id="6" name="Picture 5"/>
          <p:cNvPicPr>
            <a:picLocks noChangeAspect="1"/>
          </p:cNvPicPr>
          <p:nvPr/>
        </p:nvPicPr>
        <p:blipFill>
          <a:blip r:embed="rId6"/>
          <a:stretch>
            <a:fillRect/>
          </a:stretch>
        </p:blipFill>
        <p:spPr>
          <a:xfrm>
            <a:off x="8246924" y="5066624"/>
            <a:ext cx="1880012" cy="1384641"/>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4869" y="6137366"/>
            <a:ext cx="304800" cy="304800"/>
          </a:xfrm>
          <a:prstGeom prst="rect">
            <a:avLst/>
          </a:prstGeom>
        </p:spPr>
      </p:pic>
    </p:spTree>
    <p:extLst>
      <p:ext uri="{BB962C8B-B14F-4D97-AF65-F5344CB8AC3E}">
        <p14:creationId xmlns:p14="http://schemas.microsoft.com/office/powerpoint/2010/main" val="405650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380515" y="1423851"/>
            <a:ext cx="4635476" cy="4824549"/>
          </a:xfrm>
        </p:spPr>
        <p:txBody>
          <a:bodyPr>
            <a:noAutofit/>
          </a:bodyPr>
          <a:lstStyle/>
          <a:p>
            <a:pPr algn="r">
              <a:buNone/>
            </a:pPr>
            <a:r>
              <a:rPr lang="fa-IR" b="1" dirty="0">
                <a:solidFill>
                  <a:srgbClr val="00FFCC"/>
                </a:solidFill>
                <a:cs typeface="B Titr" panose="00000700000000000000" pitchFamily="2" charset="-78"/>
              </a:rPr>
              <a:t>تکرار یکنواخت:</a:t>
            </a:r>
            <a:r>
              <a:rPr lang="fa-IR" b="1" dirty="0">
                <a:solidFill>
                  <a:schemeClr val="accent4">
                    <a:lumMod val="40000"/>
                    <a:lumOff val="60000"/>
                  </a:schemeClr>
                </a:solidFill>
                <a:cs typeface="B Titr" panose="00000700000000000000" pitchFamily="2" charset="-78"/>
              </a:rPr>
              <a:t> </a:t>
            </a:r>
            <a:endParaRPr lang="fa-IR" b="1" dirty="0" smtClean="0">
              <a:solidFill>
                <a:schemeClr val="accent4">
                  <a:lumMod val="40000"/>
                  <a:lumOff val="60000"/>
                </a:schemeClr>
              </a:solidFill>
              <a:cs typeface="B Titr" panose="00000700000000000000" pitchFamily="2" charset="-78"/>
            </a:endParaRPr>
          </a:p>
          <a:p>
            <a:pPr algn="r">
              <a:buNone/>
            </a:pPr>
            <a:r>
              <a:rPr lang="fa-IR" dirty="0" smtClean="0">
                <a:solidFill>
                  <a:schemeClr val="accent4">
                    <a:lumMod val="40000"/>
                    <a:lumOff val="60000"/>
                  </a:schemeClr>
                </a:solidFill>
                <a:cs typeface="B Titr" panose="00000700000000000000" pitchFamily="2" charset="-78"/>
              </a:rPr>
              <a:t>این </a:t>
            </a:r>
            <a:r>
              <a:rPr lang="fa-IR" dirty="0">
                <a:solidFill>
                  <a:schemeClr val="accent4">
                    <a:lumMod val="40000"/>
                    <a:lumOff val="60000"/>
                  </a:schemeClr>
                </a:solidFill>
                <a:cs typeface="B Titr" panose="00000700000000000000" pitchFamily="2" charset="-78"/>
              </a:rPr>
              <a:t>نوع ریتم از شکل ها و فرم هایی مشابه که از نظر اندازه، جهت، فاصله و </a:t>
            </a:r>
            <a:r>
              <a:rPr lang="fa-IR" dirty="0" smtClean="0">
                <a:solidFill>
                  <a:schemeClr val="accent4">
                    <a:lumMod val="40000"/>
                    <a:lumOff val="60000"/>
                  </a:schemeClr>
                </a:solidFill>
                <a:cs typeface="B Titr" panose="00000700000000000000" pitchFamily="2" charset="-78"/>
              </a:rPr>
              <a:t>موقعیت یکسان </a:t>
            </a:r>
            <a:r>
              <a:rPr lang="fa-IR" dirty="0">
                <a:solidFill>
                  <a:schemeClr val="accent4">
                    <a:lumMod val="40000"/>
                    <a:lumOff val="60000"/>
                  </a:schemeClr>
                </a:solidFill>
                <a:cs typeface="B Titr" panose="00000700000000000000" pitchFamily="2" charset="-78"/>
              </a:rPr>
              <a:t>هستند به وجود می آید که به دلیل نداشتن تنوع، برای مخاطبان آثار هنری خسته کننده خواهد </a:t>
            </a:r>
            <a:r>
              <a:rPr lang="fa-IR" dirty="0" smtClean="0">
                <a:solidFill>
                  <a:schemeClr val="accent4">
                    <a:lumMod val="40000"/>
                    <a:lumOff val="60000"/>
                  </a:schemeClr>
                </a:solidFill>
                <a:cs typeface="B Titr" panose="00000700000000000000" pitchFamily="2" charset="-78"/>
              </a:rPr>
              <a:t>بود. تکرار </a:t>
            </a:r>
            <a:r>
              <a:rPr lang="fa-IR" dirty="0">
                <a:solidFill>
                  <a:schemeClr val="accent4">
                    <a:lumMod val="40000"/>
                    <a:lumOff val="60000"/>
                  </a:schemeClr>
                </a:solidFill>
                <a:cs typeface="B Titr" panose="00000700000000000000" pitchFamily="2" charset="-78"/>
              </a:rPr>
              <a:t>یکنواخت را به طور مستمر و مداوم </a:t>
            </a:r>
            <a:r>
              <a:rPr lang="fa-IR" dirty="0" smtClean="0">
                <a:solidFill>
                  <a:schemeClr val="accent4">
                    <a:lumMod val="40000"/>
                    <a:lumOff val="60000"/>
                  </a:schemeClr>
                </a:solidFill>
                <a:cs typeface="B Titr" panose="00000700000000000000" pitchFamily="2" charset="-78"/>
              </a:rPr>
              <a:t>در ضربان </a:t>
            </a:r>
            <a:r>
              <a:rPr lang="fa-IR" dirty="0">
                <a:solidFill>
                  <a:schemeClr val="accent4">
                    <a:lumMod val="40000"/>
                    <a:lumOff val="60000"/>
                  </a:schemeClr>
                </a:solidFill>
                <a:cs typeface="B Titr" panose="00000700000000000000" pitchFamily="2" charset="-78"/>
              </a:rPr>
              <a:t>قلب انسان می </a:t>
            </a:r>
            <a:r>
              <a:rPr lang="fa-IR" dirty="0" smtClean="0">
                <a:solidFill>
                  <a:schemeClr val="accent4">
                    <a:lumMod val="40000"/>
                    <a:lumOff val="60000"/>
                  </a:schemeClr>
                </a:solidFill>
                <a:cs typeface="B Titr" panose="00000700000000000000" pitchFamily="2" charset="-78"/>
              </a:rPr>
              <a:t>بینید.</a:t>
            </a:r>
            <a:endParaRPr lang="fa-IR" dirty="0">
              <a:solidFill>
                <a:schemeClr val="accent4">
                  <a:lumMod val="40000"/>
                  <a:lumOff val="60000"/>
                </a:schemeClr>
              </a:solidFill>
              <a:cs typeface="B Titr" panose="00000700000000000000" pitchFamily="2" charset="-78"/>
            </a:endParaRPr>
          </a:p>
          <a:p>
            <a:pPr algn="r">
              <a:buNone/>
            </a:pPr>
            <a:r>
              <a:rPr lang="fa-IR" b="1" dirty="0">
                <a:solidFill>
                  <a:srgbClr val="00FFCC"/>
                </a:solidFill>
                <a:cs typeface="B Titr" panose="00000700000000000000" pitchFamily="2" charset="-78"/>
              </a:rPr>
              <a:t>تکرار متناوب:</a:t>
            </a:r>
            <a:r>
              <a:rPr lang="fa-IR" b="1" dirty="0">
                <a:solidFill>
                  <a:srgbClr val="99FFCC"/>
                </a:solidFill>
                <a:cs typeface="B Titr" panose="00000700000000000000" pitchFamily="2" charset="-78"/>
              </a:rPr>
              <a:t> </a:t>
            </a:r>
            <a:endParaRPr lang="fa-IR" b="1" dirty="0" smtClean="0">
              <a:solidFill>
                <a:srgbClr val="99FFCC"/>
              </a:solidFill>
              <a:cs typeface="B Titr" panose="00000700000000000000" pitchFamily="2" charset="-78"/>
            </a:endParaRPr>
          </a:p>
          <a:p>
            <a:pPr algn="r">
              <a:buNone/>
            </a:pPr>
            <a:r>
              <a:rPr lang="fa-IR" dirty="0" smtClean="0">
                <a:solidFill>
                  <a:srgbClr val="99FFCC"/>
                </a:solidFill>
                <a:cs typeface="B Titr" panose="00000700000000000000" pitchFamily="2" charset="-78"/>
              </a:rPr>
              <a:t>در </a:t>
            </a:r>
            <a:r>
              <a:rPr lang="fa-IR" dirty="0">
                <a:solidFill>
                  <a:srgbClr val="99FFCC"/>
                </a:solidFill>
                <a:cs typeface="B Titr" panose="00000700000000000000" pitchFamily="2" charset="-78"/>
              </a:rPr>
              <a:t>این نوع ریتم تکرار یک عنصر بصری با تغییراتی همراه است که پیگیری ادامه </a:t>
            </a:r>
            <a:r>
              <a:rPr lang="fa-IR" dirty="0" smtClean="0">
                <a:solidFill>
                  <a:srgbClr val="99FFCC"/>
                </a:solidFill>
                <a:cs typeface="B Titr" panose="00000700000000000000" pitchFamily="2" charset="-78"/>
              </a:rPr>
              <a:t>ریتم و </a:t>
            </a:r>
            <a:r>
              <a:rPr lang="fa-IR" dirty="0">
                <a:solidFill>
                  <a:srgbClr val="99FFCC"/>
                </a:solidFill>
                <a:cs typeface="B Titr" panose="00000700000000000000" pitchFamily="2" charset="-78"/>
              </a:rPr>
              <a:t>تغییرات آن برای مخاطب بسیار جالب است. این نوع ریتم در طبیعت در تغییر فصل های سال، </a:t>
            </a:r>
            <a:r>
              <a:rPr lang="fa-IR" dirty="0" smtClean="0">
                <a:solidFill>
                  <a:srgbClr val="99FFCC"/>
                </a:solidFill>
                <a:cs typeface="B Titr" panose="00000700000000000000" pitchFamily="2" charset="-78"/>
              </a:rPr>
              <a:t>گردش شب </a:t>
            </a:r>
            <a:r>
              <a:rPr lang="fa-IR" dirty="0">
                <a:solidFill>
                  <a:srgbClr val="99FFCC"/>
                </a:solidFill>
                <a:cs typeface="B Titr" panose="00000700000000000000" pitchFamily="2" charset="-78"/>
              </a:rPr>
              <a:t>و روز و... دیده </a:t>
            </a:r>
            <a:r>
              <a:rPr lang="fa-IR" dirty="0" smtClean="0">
                <a:solidFill>
                  <a:srgbClr val="99FFCC"/>
                </a:solidFill>
                <a:cs typeface="B Titr" panose="00000700000000000000" pitchFamily="2" charset="-78"/>
              </a:rPr>
              <a:t>می شود</a:t>
            </a:r>
            <a:r>
              <a:rPr lang="fa-IR" dirty="0">
                <a:solidFill>
                  <a:srgbClr val="99FFCC"/>
                </a:solidFill>
                <a:cs typeface="B Titr" panose="00000700000000000000" pitchFamily="2" charset="-78"/>
              </a:rPr>
              <a:t>.</a:t>
            </a:r>
            <a:endParaRPr lang="en-US" dirty="0">
              <a:solidFill>
                <a:srgbClr val="99FFCC"/>
              </a:solidFill>
              <a:cs typeface="B Titr" panose="00000700000000000000" pitchFamily="2" charset="-78"/>
            </a:endParaRPr>
          </a:p>
        </p:txBody>
      </p:sp>
      <p:pic>
        <p:nvPicPr>
          <p:cNvPr id="4" name="Picture 3"/>
          <p:cNvPicPr>
            <a:picLocks noChangeAspect="1"/>
          </p:cNvPicPr>
          <p:nvPr/>
        </p:nvPicPr>
        <p:blipFill>
          <a:blip r:embed="rId4"/>
          <a:stretch>
            <a:fillRect/>
          </a:stretch>
        </p:blipFill>
        <p:spPr>
          <a:xfrm>
            <a:off x="4792831" y="2886891"/>
            <a:ext cx="2053245" cy="3230000"/>
          </a:xfrm>
          <a:prstGeom prst="rect">
            <a:avLst/>
          </a:prstGeom>
        </p:spPr>
      </p:pic>
      <p:pic>
        <p:nvPicPr>
          <p:cNvPr id="5" name="Picture 4"/>
          <p:cNvPicPr>
            <a:picLocks noChangeAspect="1"/>
          </p:cNvPicPr>
          <p:nvPr/>
        </p:nvPicPr>
        <p:blipFill>
          <a:blip r:embed="rId5"/>
          <a:stretch>
            <a:fillRect/>
          </a:stretch>
        </p:blipFill>
        <p:spPr>
          <a:xfrm>
            <a:off x="908216" y="1521446"/>
            <a:ext cx="2337312" cy="1664110"/>
          </a:xfrm>
          <a:prstGeom prst="rect">
            <a:avLst/>
          </a:prstGeom>
        </p:spPr>
      </p:pic>
      <p:pic>
        <p:nvPicPr>
          <p:cNvPr id="6" name="Picture 5"/>
          <p:cNvPicPr>
            <a:picLocks noChangeAspect="1"/>
          </p:cNvPicPr>
          <p:nvPr/>
        </p:nvPicPr>
        <p:blipFill>
          <a:blip r:embed="rId6"/>
          <a:stretch>
            <a:fillRect/>
          </a:stretch>
        </p:blipFill>
        <p:spPr>
          <a:xfrm>
            <a:off x="826087" y="3736657"/>
            <a:ext cx="3393217" cy="2354108"/>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43063" y="6359435"/>
            <a:ext cx="304800" cy="304800"/>
          </a:xfrm>
          <a:prstGeom prst="rect">
            <a:avLst/>
          </a:prstGeom>
        </p:spPr>
      </p:pic>
    </p:spTree>
    <p:extLst>
      <p:ext uri="{BB962C8B-B14F-4D97-AF65-F5344CB8AC3E}">
        <p14:creationId xmlns:p14="http://schemas.microsoft.com/office/powerpoint/2010/main" val="200089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8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42709" y="1384663"/>
            <a:ext cx="5682341" cy="4863737"/>
          </a:xfrm>
        </p:spPr>
        <p:txBody>
          <a:bodyPr>
            <a:noAutofit/>
          </a:bodyPr>
          <a:lstStyle/>
          <a:p>
            <a:pPr algn="r">
              <a:buNone/>
            </a:pPr>
            <a:r>
              <a:rPr lang="fa-IR" sz="2200" b="1" dirty="0">
                <a:solidFill>
                  <a:schemeClr val="accent5">
                    <a:lumMod val="20000"/>
                    <a:lumOff val="80000"/>
                  </a:schemeClr>
                </a:solidFill>
                <a:cs typeface="B Titr" panose="00000700000000000000" pitchFamily="2" charset="-78"/>
              </a:rPr>
              <a:t>تکرار </a:t>
            </a:r>
            <a:r>
              <a:rPr lang="fa-IR" sz="2200" b="1" dirty="0" smtClean="0">
                <a:solidFill>
                  <a:schemeClr val="accent5">
                    <a:lumMod val="20000"/>
                    <a:lumOff val="80000"/>
                  </a:schemeClr>
                </a:solidFill>
                <a:cs typeface="B Titr" panose="00000700000000000000" pitchFamily="2" charset="-78"/>
              </a:rPr>
              <a:t>تکاملی:</a:t>
            </a:r>
          </a:p>
          <a:p>
            <a:pPr algn="r">
              <a:buNone/>
            </a:pPr>
            <a:r>
              <a:rPr lang="fa-IR" dirty="0" smtClean="0">
                <a:solidFill>
                  <a:srgbClr val="66FFCC"/>
                </a:solidFill>
                <a:cs typeface="B Titr" panose="00000700000000000000" pitchFamily="2" charset="-78"/>
              </a:rPr>
              <a:t>در </a:t>
            </a:r>
            <a:r>
              <a:rPr lang="fa-IR" dirty="0">
                <a:solidFill>
                  <a:srgbClr val="66FFCC"/>
                </a:solidFill>
                <a:cs typeface="B Titr" panose="00000700000000000000" pitchFamily="2" charset="-78"/>
              </a:rPr>
              <a:t>این </a:t>
            </a:r>
            <a:r>
              <a:rPr lang="fa-IR" dirty="0" smtClean="0">
                <a:solidFill>
                  <a:srgbClr val="66FFCC"/>
                </a:solidFill>
                <a:cs typeface="B Titr" panose="00000700000000000000" pitchFamily="2" charset="-78"/>
              </a:rPr>
              <a:t>نوع ریتم </a:t>
            </a:r>
            <a:r>
              <a:rPr lang="fa-IR" dirty="0">
                <a:solidFill>
                  <a:srgbClr val="66FFCC"/>
                </a:solidFill>
                <a:cs typeface="B Titr" panose="00000700000000000000" pitchFamily="2" charset="-78"/>
              </a:rPr>
              <a:t>تکرار عنصر بصری </a:t>
            </a:r>
            <a:r>
              <a:rPr lang="fa-IR" dirty="0" err="1" smtClean="0">
                <a:solidFill>
                  <a:srgbClr val="66FFCC"/>
                </a:solidFill>
                <a:cs typeface="B Titr" panose="00000700000000000000" pitchFamily="2" charset="-78"/>
              </a:rPr>
              <a:t>درطول</a:t>
            </a:r>
            <a:r>
              <a:rPr lang="fa-IR" dirty="0" smtClean="0">
                <a:solidFill>
                  <a:srgbClr val="66FFCC"/>
                </a:solidFill>
                <a:cs typeface="B Titr" panose="00000700000000000000" pitchFamily="2" charset="-78"/>
              </a:rPr>
              <a:t> مسیر </a:t>
            </a:r>
            <a:r>
              <a:rPr lang="fa-IR" dirty="0">
                <a:solidFill>
                  <a:srgbClr val="66FFCC"/>
                </a:solidFill>
                <a:cs typeface="B Titr" panose="00000700000000000000" pitchFamily="2" charset="-78"/>
              </a:rPr>
              <a:t>با نوعی رشد و تکامل </a:t>
            </a:r>
            <a:r>
              <a:rPr lang="fa-IR" dirty="0" err="1" smtClean="0">
                <a:solidFill>
                  <a:srgbClr val="66FFCC"/>
                </a:solidFill>
                <a:cs typeface="B Titr" panose="00000700000000000000" pitchFamily="2" charset="-78"/>
              </a:rPr>
              <a:t>نیزهمراه</a:t>
            </a:r>
            <a:r>
              <a:rPr lang="fa-IR" dirty="0" smtClean="0">
                <a:solidFill>
                  <a:srgbClr val="66FFCC"/>
                </a:solidFill>
                <a:cs typeface="B Titr" panose="00000700000000000000" pitchFamily="2" charset="-78"/>
              </a:rPr>
              <a:t> </a:t>
            </a:r>
            <a:r>
              <a:rPr lang="fa-IR" dirty="0">
                <a:solidFill>
                  <a:srgbClr val="66FFCC"/>
                </a:solidFill>
                <a:cs typeface="B Titr" panose="00000700000000000000" pitchFamily="2" charset="-78"/>
              </a:rPr>
              <a:t>خواهد بود. این نوع </a:t>
            </a:r>
            <a:r>
              <a:rPr lang="fa-IR" dirty="0" smtClean="0">
                <a:solidFill>
                  <a:srgbClr val="66FFCC"/>
                </a:solidFill>
                <a:cs typeface="B Titr" panose="00000700000000000000" pitchFamily="2" charset="-78"/>
              </a:rPr>
              <a:t>ریتم</a:t>
            </a:r>
            <a:r>
              <a:rPr lang="fa-IR" dirty="0">
                <a:solidFill>
                  <a:srgbClr val="66FFCC"/>
                </a:solidFill>
                <a:cs typeface="B Titr" panose="00000700000000000000" pitchFamily="2" charset="-78"/>
              </a:rPr>
              <a:t> </a:t>
            </a:r>
            <a:r>
              <a:rPr lang="fa-IR" dirty="0" smtClean="0">
                <a:solidFill>
                  <a:srgbClr val="66FFCC"/>
                </a:solidFill>
                <a:cs typeface="B Titr" panose="00000700000000000000" pitchFamily="2" charset="-78"/>
              </a:rPr>
              <a:t>در </a:t>
            </a:r>
            <a:r>
              <a:rPr lang="fa-IR" dirty="0">
                <a:solidFill>
                  <a:srgbClr val="66FFCC"/>
                </a:solidFill>
                <a:cs typeface="B Titr" panose="00000700000000000000" pitchFamily="2" charset="-78"/>
              </a:rPr>
              <a:t>طبیعت در رشد </a:t>
            </a:r>
            <a:r>
              <a:rPr lang="fa-IR" dirty="0" smtClean="0">
                <a:solidFill>
                  <a:srgbClr val="66FFCC"/>
                </a:solidFill>
                <a:cs typeface="B Titr" panose="00000700000000000000" pitchFamily="2" charset="-78"/>
              </a:rPr>
              <a:t>گیاهان، تشکیل </a:t>
            </a:r>
            <a:r>
              <a:rPr lang="fa-IR" dirty="0">
                <a:solidFill>
                  <a:srgbClr val="66FFCC"/>
                </a:solidFill>
                <a:cs typeface="B Titr" panose="00000700000000000000" pitchFamily="2" charset="-78"/>
              </a:rPr>
              <a:t>رودخان ههای بزرگ </a:t>
            </a:r>
            <a:r>
              <a:rPr lang="fa-IR" dirty="0" smtClean="0">
                <a:solidFill>
                  <a:srgbClr val="66FFCC"/>
                </a:solidFill>
                <a:cs typeface="B Titr" panose="00000700000000000000" pitchFamily="2" charset="-78"/>
              </a:rPr>
              <a:t>از </a:t>
            </a:r>
            <a:r>
              <a:rPr lang="fa-IR" dirty="0" err="1" smtClean="0">
                <a:solidFill>
                  <a:srgbClr val="66FFCC"/>
                </a:solidFill>
                <a:cs typeface="B Titr" panose="00000700000000000000" pitchFamily="2" charset="-78"/>
              </a:rPr>
              <a:t>یه</a:t>
            </a:r>
            <a:r>
              <a:rPr lang="fa-IR" dirty="0" smtClean="0">
                <a:solidFill>
                  <a:srgbClr val="66FFCC"/>
                </a:solidFill>
                <a:cs typeface="B Titr" panose="00000700000000000000" pitchFamily="2" charset="-78"/>
              </a:rPr>
              <a:t> </a:t>
            </a:r>
            <a:r>
              <a:rPr lang="fa-IR" dirty="0">
                <a:solidFill>
                  <a:srgbClr val="66FFCC"/>
                </a:solidFill>
                <a:cs typeface="B Titr" panose="00000700000000000000" pitchFamily="2" charset="-78"/>
              </a:rPr>
              <a:t>هم پیوستن </a:t>
            </a:r>
            <a:r>
              <a:rPr lang="fa-IR" dirty="0" err="1">
                <a:solidFill>
                  <a:srgbClr val="66FFCC"/>
                </a:solidFill>
                <a:cs typeface="B Titr" panose="00000700000000000000" pitchFamily="2" charset="-78"/>
              </a:rPr>
              <a:t>نهرهای</a:t>
            </a:r>
            <a:r>
              <a:rPr lang="fa-IR" dirty="0">
                <a:solidFill>
                  <a:srgbClr val="66FFCC"/>
                </a:solidFill>
                <a:cs typeface="B Titr" panose="00000700000000000000" pitchFamily="2" charset="-78"/>
              </a:rPr>
              <a:t> </a:t>
            </a:r>
            <a:r>
              <a:rPr lang="fa-IR" dirty="0" smtClean="0">
                <a:solidFill>
                  <a:srgbClr val="66FFCC"/>
                </a:solidFill>
                <a:cs typeface="B Titr" panose="00000700000000000000" pitchFamily="2" charset="-78"/>
              </a:rPr>
              <a:t>کوچک و هم </a:t>
            </a:r>
            <a:r>
              <a:rPr lang="fa-IR" dirty="0">
                <a:solidFill>
                  <a:srgbClr val="66FFCC"/>
                </a:solidFill>
                <a:cs typeface="B Titr" panose="00000700000000000000" pitchFamily="2" charset="-78"/>
              </a:rPr>
              <a:t>چنین حرکت و تغییر </a:t>
            </a:r>
            <a:r>
              <a:rPr lang="fa-IR" dirty="0" smtClean="0">
                <a:solidFill>
                  <a:srgbClr val="66FFCC"/>
                </a:solidFill>
                <a:cs typeface="B Titr" panose="00000700000000000000" pitchFamily="2" charset="-78"/>
              </a:rPr>
              <a:t>ماه</a:t>
            </a:r>
            <a:endParaRPr lang="fa-IR" dirty="0">
              <a:solidFill>
                <a:srgbClr val="66FFCC"/>
              </a:solidFill>
              <a:cs typeface="B Titr" panose="00000700000000000000" pitchFamily="2" charset="-78"/>
            </a:endParaRPr>
          </a:p>
          <a:p>
            <a:pPr algn="r">
              <a:buNone/>
            </a:pPr>
            <a:r>
              <a:rPr lang="fa-IR" dirty="0">
                <a:solidFill>
                  <a:srgbClr val="66FFCC"/>
                </a:solidFill>
                <a:cs typeface="B Titr" panose="00000700000000000000" pitchFamily="2" charset="-78"/>
              </a:rPr>
              <a:t>از هلال باریک تا قرص </a:t>
            </a:r>
            <a:r>
              <a:rPr lang="fa-IR" dirty="0" smtClean="0">
                <a:solidFill>
                  <a:srgbClr val="66FFCC"/>
                </a:solidFill>
                <a:cs typeface="B Titr" panose="00000700000000000000" pitchFamily="2" charset="-78"/>
              </a:rPr>
              <a:t>ماه دیده می شود</a:t>
            </a:r>
          </a:p>
          <a:p>
            <a:pPr algn="r">
              <a:buNone/>
            </a:pPr>
            <a:r>
              <a:rPr lang="fa-IR" sz="2200" b="1" dirty="0" smtClean="0">
                <a:solidFill>
                  <a:schemeClr val="accent5">
                    <a:lumMod val="20000"/>
                    <a:lumOff val="80000"/>
                  </a:schemeClr>
                </a:solidFill>
                <a:cs typeface="B Titr" panose="00000700000000000000" pitchFamily="2" charset="-78"/>
              </a:rPr>
              <a:t>تکرار </a:t>
            </a:r>
            <a:r>
              <a:rPr lang="fa-IR" sz="2200" b="1" dirty="0">
                <a:solidFill>
                  <a:schemeClr val="accent5">
                    <a:lumMod val="20000"/>
                    <a:lumOff val="80000"/>
                  </a:schemeClr>
                </a:solidFill>
                <a:cs typeface="B Titr" panose="00000700000000000000" pitchFamily="2" charset="-78"/>
              </a:rPr>
              <a:t>موجی: </a:t>
            </a:r>
            <a:endParaRPr lang="fa-IR" sz="2200" b="1" dirty="0" smtClean="0">
              <a:solidFill>
                <a:schemeClr val="accent5">
                  <a:lumMod val="20000"/>
                  <a:lumOff val="80000"/>
                </a:schemeClr>
              </a:solidFill>
              <a:cs typeface="B Titr" panose="00000700000000000000" pitchFamily="2" charset="-78"/>
            </a:endParaRPr>
          </a:p>
          <a:p>
            <a:pPr algn="r">
              <a:buNone/>
            </a:pPr>
            <a:r>
              <a:rPr lang="fa-IR" dirty="0" smtClean="0">
                <a:solidFill>
                  <a:srgbClr val="66FFCC"/>
                </a:solidFill>
                <a:cs typeface="B Titr" panose="00000700000000000000" pitchFamily="2" charset="-78"/>
              </a:rPr>
              <a:t>این </a:t>
            </a:r>
            <a:r>
              <a:rPr lang="fa-IR" dirty="0">
                <a:solidFill>
                  <a:srgbClr val="66FFCC"/>
                </a:solidFill>
                <a:cs typeface="B Titr" panose="00000700000000000000" pitchFamily="2" charset="-78"/>
              </a:rPr>
              <a:t>نوع ریتم از حرکت منحنی سطوح و خطوط به وجود آمده و از نوعی تناوب </a:t>
            </a:r>
            <a:r>
              <a:rPr lang="fa-IR" dirty="0" smtClean="0">
                <a:solidFill>
                  <a:srgbClr val="66FFCC"/>
                </a:solidFill>
                <a:cs typeface="B Titr" panose="00000700000000000000" pitchFamily="2" charset="-78"/>
              </a:rPr>
              <a:t>هم برخوردار </a:t>
            </a:r>
            <a:r>
              <a:rPr lang="fa-IR" dirty="0">
                <a:solidFill>
                  <a:srgbClr val="66FFCC"/>
                </a:solidFill>
                <a:cs typeface="B Titr" panose="00000700000000000000" pitchFamily="2" charset="-78"/>
              </a:rPr>
              <a:t>است.</a:t>
            </a:r>
            <a:endParaRPr lang="en-US" dirty="0">
              <a:solidFill>
                <a:srgbClr val="66FFCC"/>
              </a:solidFill>
              <a:cs typeface="B Titr" panose="00000700000000000000" pitchFamily="2" charset="-78"/>
            </a:endParaRPr>
          </a:p>
        </p:txBody>
      </p:sp>
      <p:pic>
        <p:nvPicPr>
          <p:cNvPr id="4" name="Picture 3"/>
          <p:cNvPicPr>
            <a:picLocks noChangeAspect="1"/>
          </p:cNvPicPr>
          <p:nvPr/>
        </p:nvPicPr>
        <p:blipFill>
          <a:blip r:embed="rId4"/>
          <a:stretch>
            <a:fillRect/>
          </a:stretch>
        </p:blipFill>
        <p:spPr>
          <a:xfrm>
            <a:off x="535576" y="365759"/>
            <a:ext cx="2549858" cy="2722803"/>
          </a:xfrm>
          <a:prstGeom prst="rect">
            <a:avLst/>
          </a:prstGeom>
          <a:ln>
            <a:solidFill>
              <a:srgbClr val="CCFFFF"/>
            </a:solidFill>
          </a:ln>
        </p:spPr>
      </p:pic>
      <p:pic>
        <p:nvPicPr>
          <p:cNvPr id="1027" name="Picture 3" descr="C:\Users\Ashoory\Desktop\ww.png"/>
          <p:cNvPicPr>
            <a:picLocks noChangeAspect="1" noChangeArrowheads="1"/>
          </p:cNvPicPr>
          <p:nvPr/>
        </p:nvPicPr>
        <p:blipFill>
          <a:blip r:embed="rId5"/>
          <a:srcRect/>
          <a:stretch>
            <a:fillRect/>
          </a:stretch>
        </p:blipFill>
        <p:spPr bwMode="auto">
          <a:xfrm>
            <a:off x="1922553" y="3474718"/>
            <a:ext cx="2428451" cy="3034121"/>
          </a:xfrm>
          <a:prstGeom prst="rect">
            <a:avLst/>
          </a:prstGeom>
          <a:noFill/>
          <a:ln>
            <a:solidFill>
              <a:srgbClr val="CCFFFF"/>
            </a:solidFill>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5314" y="6241869"/>
            <a:ext cx="304800" cy="304800"/>
          </a:xfrm>
          <a:prstGeom prst="rect">
            <a:avLst/>
          </a:prstGeom>
        </p:spPr>
      </p:pic>
    </p:spTree>
    <p:extLst>
      <p:ext uri="{BB962C8B-B14F-4D97-AF65-F5344CB8AC3E}">
        <p14:creationId xmlns:p14="http://schemas.microsoft.com/office/powerpoint/2010/main" val="3165835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18"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98489" y="1133475"/>
            <a:ext cx="9916733" cy="5216525"/>
          </a:xfrm>
        </p:spPr>
        <p:txBody>
          <a:bodyPr>
            <a:normAutofit/>
          </a:bodyPr>
          <a:lstStyle/>
          <a:p>
            <a:pPr marL="0" indent="0" algn="r">
              <a:lnSpc>
                <a:spcPct val="150000"/>
              </a:lnSpc>
              <a:buNone/>
            </a:pPr>
            <a:r>
              <a:rPr lang="fa-IR" dirty="0">
                <a:cs typeface="B Titr" panose="00000700000000000000" pitchFamily="2" charset="-78"/>
              </a:rPr>
              <a:t>ریتم و حرکت دو عنصر جدا نشدنی هستند. ریتم از کلمه ای یونانی به معنای جریان داشتن مشتق شده است. حرکت زمانی ایجاد می شود که عنصر یا پدیده ای در بستر زمان یا مکان تکرار شود و ریتمی به وجود آید. به بیان دیگر، حرکت منتج از ریتم است و ریتم در بطن حرکت موجودات عالم نهفته است</a:t>
            </a:r>
            <a:r>
              <a:rPr lang="fa-IR" dirty="0" smtClean="0">
                <a:cs typeface="B Titr" panose="00000700000000000000" pitchFamily="2" charset="-78"/>
              </a:rPr>
              <a:t>.</a:t>
            </a:r>
            <a:endParaRPr lang="fa-IR" dirty="0">
              <a:cs typeface="B Titr" panose="00000700000000000000" pitchFamily="2" charset="-78"/>
            </a:endParaRPr>
          </a:p>
        </p:txBody>
      </p:sp>
      <p:pic>
        <p:nvPicPr>
          <p:cNvPr id="6" name="Picture 5"/>
          <p:cNvPicPr>
            <a:picLocks noChangeAspect="1"/>
          </p:cNvPicPr>
          <p:nvPr/>
        </p:nvPicPr>
        <p:blipFill>
          <a:blip r:embed="rId4"/>
          <a:stretch>
            <a:fillRect/>
          </a:stretch>
        </p:blipFill>
        <p:spPr>
          <a:xfrm>
            <a:off x="418039" y="3498853"/>
            <a:ext cx="2005123" cy="2988485"/>
          </a:xfrm>
          <a:prstGeom prst="rect">
            <a:avLst/>
          </a:prstGeom>
          <a:ln>
            <a:solidFill>
              <a:srgbClr val="CCFFFF"/>
            </a:solidFill>
          </a:ln>
        </p:spPr>
      </p:pic>
      <p:pic>
        <p:nvPicPr>
          <p:cNvPr id="7" name="Picture 6"/>
          <p:cNvPicPr>
            <a:picLocks noChangeAspect="1"/>
          </p:cNvPicPr>
          <p:nvPr/>
        </p:nvPicPr>
        <p:blipFill>
          <a:blip r:embed="rId5"/>
          <a:stretch>
            <a:fillRect/>
          </a:stretch>
        </p:blipFill>
        <p:spPr>
          <a:xfrm>
            <a:off x="5490023" y="3455842"/>
            <a:ext cx="2612280" cy="3031496"/>
          </a:xfrm>
          <a:prstGeom prst="rect">
            <a:avLst/>
          </a:prstGeom>
          <a:ln>
            <a:solidFill>
              <a:srgbClr val="CCFFFF"/>
            </a:solidFill>
          </a:ln>
        </p:spPr>
      </p:pic>
      <p:pic>
        <p:nvPicPr>
          <p:cNvPr id="8" name="Picture 7"/>
          <p:cNvPicPr>
            <a:picLocks noChangeAspect="1"/>
          </p:cNvPicPr>
          <p:nvPr/>
        </p:nvPicPr>
        <p:blipFill>
          <a:blip r:embed="rId6"/>
          <a:stretch>
            <a:fillRect/>
          </a:stretch>
        </p:blipFill>
        <p:spPr>
          <a:xfrm>
            <a:off x="2931719" y="2881180"/>
            <a:ext cx="2272499" cy="3668361"/>
          </a:xfrm>
          <a:prstGeom prst="rect">
            <a:avLst/>
          </a:prstGeom>
          <a:ln>
            <a:solidFill>
              <a:srgbClr val="CCFFFF"/>
            </a:solidFill>
          </a:ln>
        </p:spPr>
      </p:pic>
      <p:pic>
        <p:nvPicPr>
          <p:cNvPr id="9" name="Picture 8"/>
          <p:cNvPicPr>
            <a:picLocks noChangeAspect="1"/>
          </p:cNvPicPr>
          <p:nvPr/>
        </p:nvPicPr>
        <p:blipFill>
          <a:blip r:embed="rId7"/>
          <a:stretch>
            <a:fillRect/>
          </a:stretch>
        </p:blipFill>
        <p:spPr>
          <a:xfrm>
            <a:off x="8388108" y="3361386"/>
            <a:ext cx="2707564" cy="3125952"/>
          </a:xfrm>
          <a:prstGeom prst="rect">
            <a:avLst/>
          </a:prstGeom>
          <a:ln>
            <a:solidFill>
              <a:srgbClr val="CCFFFF"/>
            </a:solidFill>
          </a:ln>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9006" y="6189617"/>
            <a:ext cx="304800" cy="304800"/>
          </a:xfrm>
          <a:prstGeom prst="rect">
            <a:avLst/>
          </a:prstGeom>
        </p:spPr>
      </p:pic>
    </p:spTree>
    <p:extLst>
      <p:ext uri="{BB962C8B-B14F-4D97-AF65-F5344CB8AC3E}">
        <p14:creationId xmlns:p14="http://schemas.microsoft.com/office/powerpoint/2010/main" val="24894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4"/>
          <a:stretch>
            <a:fillRect/>
          </a:stretch>
        </p:blipFill>
        <p:spPr>
          <a:xfrm>
            <a:off x="8835354" y="2420938"/>
            <a:ext cx="2622550" cy="3740150"/>
          </a:xfrm>
          <a:prstGeom prst="rect">
            <a:avLst/>
          </a:prstGeom>
          <a:ln>
            <a:solidFill>
              <a:srgbClr val="CCFFFF"/>
            </a:solidFill>
          </a:ln>
        </p:spPr>
      </p:pic>
      <p:pic>
        <p:nvPicPr>
          <p:cNvPr id="7" name="Picture 6"/>
          <p:cNvPicPr>
            <a:picLocks noChangeAspect="1"/>
          </p:cNvPicPr>
          <p:nvPr/>
        </p:nvPicPr>
        <p:blipFill>
          <a:blip r:embed="rId5"/>
          <a:stretch>
            <a:fillRect/>
          </a:stretch>
        </p:blipFill>
        <p:spPr>
          <a:xfrm>
            <a:off x="5998725" y="2197231"/>
            <a:ext cx="2289407" cy="3963857"/>
          </a:xfrm>
          <a:prstGeom prst="rect">
            <a:avLst/>
          </a:prstGeom>
          <a:ln>
            <a:solidFill>
              <a:srgbClr val="CCFFFF"/>
            </a:solidFill>
          </a:ln>
        </p:spPr>
      </p:pic>
      <p:pic>
        <p:nvPicPr>
          <p:cNvPr id="8" name="Picture 7"/>
          <p:cNvPicPr>
            <a:picLocks noChangeAspect="1"/>
          </p:cNvPicPr>
          <p:nvPr/>
        </p:nvPicPr>
        <p:blipFill>
          <a:blip r:embed="rId6"/>
          <a:stretch>
            <a:fillRect/>
          </a:stretch>
        </p:blipFill>
        <p:spPr>
          <a:xfrm>
            <a:off x="826281" y="3629212"/>
            <a:ext cx="4522191" cy="2566032"/>
          </a:xfrm>
          <a:prstGeom prst="rect">
            <a:avLst/>
          </a:prstGeom>
          <a:ln>
            <a:solidFill>
              <a:srgbClr val="CCFFFF"/>
            </a:solidFill>
          </a:ln>
        </p:spPr>
      </p:pic>
      <p:pic>
        <p:nvPicPr>
          <p:cNvPr id="9" name="Picture 8"/>
          <p:cNvPicPr>
            <a:picLocks noChangeAspect="1"/>
          </p:cNvPicPr>
          <p:nvPr/>
        </p:nvPicPr>
        <p:blipFill>
          <a:blip r:embed="rId7"/>
          <a:stretch>
            <a:fillRect/>
          </a:stretch>
        </p:blipFill>
        <p:spPr>
          <a:xfrm>
            <a:off x="826281" y="699604"/>
            <a:ext cx="2892788" cy="2742196"/>
          </a:xfrm>
          <a:prstGeom prst="rect">
            <a:avLst/>
          </a:prstGeom>
          <a:ln>
            <a:solidFill>
              <a:srgbClr val="CCFFFF"/>
            </a:solidFill>
          </a:ln>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77748" y="6372498"/>
            <a:ext cx="304800" cy="304800"/>
          </a:xfrm>
          <a:prstGeom prst="rect">
            <a:avLst/>
          </a:prstGeom>
        </p:spPr>
      </p:pic>
    </p:spTree>
    <p:extLst>
      <p:ext uri="{BB962C8B-B14F-4D97-AF65-F5344CB8AC3E}">
        <p14:creationId xmlns:p14="http://schemas.microsoft.com/office/powerpoint/2010/main" val="420979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8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TM03457475[[fn=Frame]]</Template>
  <TotalTime>230</TotalTime>
  <Words>1506</Words>
  <Application>Microsoft Office PowerPoint</Application>
  <PresentationFormat>Widescreen</PresentationFormat>
  <Paragraphs>47</Paragraphs>
  <Slides>18</Slides>
  <Notes>0</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2  Koodak</vt:lpstr>
      <vt:lpstr>Arial</vt:lpstr>
      <vt:lpstr>B Koodak Outline</vt:lpstr>
      <vt:lpstr>B Titr</vt:lpstr>
      <vt:lpstr>Century Gothic</vt:lpstr>
      <vt:lpstr>Wingdings 3</vt:lpstr>
      <vt:lpstr>Ion</vt:lpstr>
      <vt:lpstr>PowerPoint Presentation</vt:lpstr>
      <vt:lpstr>بسم الله الرحمن الرحیم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Ashoory</dc:creator>
  <cp:lastModifiedBy>Windows User</cp:lastModifiedBy>
  <cp:revision>32</cp:revision>
  <dcterms:created xsi:type="dcterms:W3CDTF">2020-04-13T13:16:57Z</dcterms:created>
  <dcterms:modified xsi:type="dcterms:W3CDTF">2020-04-17T18:01:19Z</dcterms:modified>
</cp:coreProperties>
</file>